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97" r:id="rId3"/>
    <p:sldId id="338" r:id="rId4"/>
    <p:sldId id="257" r:id="rId5"/>
    <p:sldId id="258" r:id="rId6"/>
    <p:sldId id="271" r:id="rId7"/>
    <p:sldId id="272" r:id="rId8"/>
    <p:sldId id="350" r:id="rId9"/>
    <p:sldId id="260" r:id="rId10"/>
    <p:sldId id="261" r:id="rId11"/>
    <p:sldId id="262" r:id="rId12"/>
    <p:sldId id="263" r:id="rId13"/>
    <p:sldId id="264" r:id="rId14"/>
    <p:sldId id="275" r:id="rId15"/>
    <p:sldId id="276" r:id="rId16"/>
    <p:sldId id="278" r:id="rId17"/>
    <p:sldId id="279" r:id="rId18"/>
    <p:sldId id="372" r:id="rId19"/>
    <p:sldId id="351" r:id="rId20"/>
    <p:sldId id="374" r:id="rId21"/>
    <p:sldId id="268" r:id="rId22"/>
    <p:sldId id="345" r:id="rId23"/>
    <p:sldId id="381" r:id="rId24"/>
    <p:sldId id="376" r:id="rId25"/>
    <p:sldId id="382" r:id="rId26"/>
    <p:sldId id="282" r:id="rId27"/>
    <p:sldId id="380" r:id="rId28"/>
    <p:sldId id="378" r:id="rId29"/>
    <p:sldId id="379" r:id="rId30"/>
    <p:sldId id="284" r:id="rId31"/>
    <p:sldId id="285" r:id="rId32"/>
    <p:sldId id="286" r:id="rId33"/>
    <p:sldId id="287" r:id="rId34"/>
    <p:sldId id="383" r:id="rId35"/>
    <p:sldId id="384" r:id="rId36"/>
    <p:sldId id="288" r:id="rId37"/>
    <p:sldId id="370" r:id="rId38"/>
    <p:sldId id="385" r:id="rId39"/>
    <p:sldId id="386" r:id="rId40"/>
    <p:sldId id="389" r:id="rId41"/>
    <p:sldId id="390" r:id="rId42"/>
    <p:sldId id="387" r:id="rId43"/>
    <p:sldId id="391" r:id="rId44"/>
    <p:sldId id="369" r:id="rId45"/>
    <p:sldId id="359" r:id="rId46"/>
    <p:sldId id="360" r:id="rId47"/>
    <p:sldId id="361" r:id="rId48"/>
    <p:sldId id="291" r:id="rId49"/>
    <p:sldId id="296" r:id="rId50"/>
    <p:sldId id="348" r:id="rId51"/>
    <p:sldId id="295" r:id="rId52"/>
    <p:sldId id="371" r:id="rId53"/>
    <p:sldId id="292" r:id="rId54"/>
    <p:sldId id="293" r:id="rId55"/>
    <p:sldId id="342" r:id="rId56"/>
    <p:sldId id="343" r:id="rId57"/>
    <p:sldId id="344" r:id="rId58"/>
    <p:sldId id="392" r:id="rId59"/>
    <p:sldId id="33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t Öztekin" initials="" lastIdx="6" clrIdx="0"/>
  <p:cmAuthor id="2" name="Ian Cooper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2"/>
    <p:restoredTop sz="94719"/>
  </p:normalViewPr>
  <p:slideViewPr>
    <p:cSldViewPr snapToGrid="0" snapToObjects="1">
      <p:cViewPr>
        <p:scale>
          <a:sx n="115" d="100"/>
          <a:sy n="115" d="100"/>
        </p:scale>
        <p:origin x="26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6CACA-13FD-6941-9216-9DFAA4C50385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F270-F648-CA44-8B20-DE81D7164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0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54BB1-5AB5-DF45-A819-95464E74C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92A18-A4E3-7F4F-ABFD-2D4D7B82C1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3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BF270-F648-CA44-8B20-DE81D7164C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2693-BCF7-8B4E-89DD-EC940BC2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5CC70-5D6C-CB4A-80D3-3B347E692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8BD5-04DF-4C42-B308-38A4501B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7AEA-862E-7D40-A16F-ED0396992B5E}" type="datetime1">
              <a:rPr lang="en-GB" smtClean="0"/>
              <a:t>21/06/2023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0B1F8-BF53-374B-B028-6BFBDACF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BB38-71C6-6049-BD3F-934FFFC9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8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DE48-0DBE-5F49-896A-AA26DC05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BD618-8001-C743-8E6F-BA91C8794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E040F-3C55-4649-A440-D41F77B9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772B-6822-4746-8183-BA037CCC813E}" type="datetime1">
              <a:rPr lang="en-GB" smtClean="0"/>
              <a:t>21/06/2023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98EA-3A0F-B44C-8643-6ED0562D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F25B1-30F3-9C45-8358-2C2A344B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0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14082-3BE3-5A4D-ABA0-D68882B05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BB02D-7080-FA48-A8C3-8CA2E1E23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F08BB-3175-2E4D-B823-236AE7C0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C4C34-DB7F-2E4F-9CF9-2F3C399E8B8E}" type="datetime1">
              <a:rPr lang="en-GB" smtClean="0"/>
              <a:t>21/06/2023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43695-EA0E-9243-9C3C-945668E6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FAB10-83D2-FF4C-8F9F-7FF084CF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5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525A-BE33-324F-94F9-8728112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B4D7-AFB3-954F-86EB-7753488B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2E32-1837-1E4D-B6B5-74ACE71E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E6BC-6AAC-974B-9ABA-666579CBB8C2}" type="datetime1">
              <a:rPr lang="en-GB" smtClean="0"/>
              <a:t>21/06/2023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91E2-7ED3-1841-B9C7-E47F2831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C2128-DDA4-3347-8243-42F5BA4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8FE-00BA-2B42-9302-E3C18BF5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6A52-D288-3A4E-A8A2-DFA912184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C8CD2-38B6-0A49-A123-527FBD9C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BDD0C-0B87-E747-A172-72B6D772BD8A}" type="datetime1">
              <a:rPr lang="en-GB" smtClean="0"/>
              <a:t>21/06/2023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BA0EF-21E0-9246-A18F-0F627E13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CF5A-8081-9F46-A581-8E0C0E68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73D4-5F30-414B-9B20-EAAD0F97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5EFE5-35C9-FF42-821C-45B3A9985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DC649-5DC8-3D44-84B6-C5B4BE694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5AB4-1889-104A-A307-DA611DD3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9A50-5A4D-DD40-8807-CC28B16BEAE1}" type="datetime1">
              <a:rPr lang="en-GB" smtClean="0"/>
              <a:t>21/06/2023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EA47D-75B9-6947-8D6B-B0B3DA492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AB9B4-A99E-0C4A-8651-8993E310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5DC-CDAF-8F40-AEA4-119BF908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9C07-00E9-C444-B586-D86A0D2B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BED80-B35A-5248-91A9-97660E6E7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1022D-27FB-2E46-8365-E9AF5B672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71BE1-CF0D-7A46-841B-5F7DBD3BE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F44F9-B215-7D4A-A1C1-11CA97AA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7139-5BB6-294B-B11D-7C11ED28979C}" type="datetime1">
              <a:rPr lang="en-GB" smtClean="0"/>
              <a:t>21/06/2023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8923F-0561-9E46-82D8-8D34C400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0C45E-974B-8D45-A689-305F3A53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3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8E41-9238-1F4F-9FCC-E3085D95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CBF61-347F-4B4E-8F7D-AA258B27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C858-92F9-F742-B73F-2D7FC168CC08}" type="datetime1">
              <a:rPr lang="en-GB" smtClean="0"/>
              <a:t>21/06/2023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DD920-C21D-DC4B-9F83-92EF548E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0590C-674B-6E4F-B589-6A29331C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9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E13E6-58E0-7B4F-8D93-7474BED7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16D9-A1BB-6141-8FE2-F26E51A50915}" type="datetime1">
              <a:rPr lang="en-GB" smtClean="0"/>
              <a:t>21/06/2023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D11F0-3E7F-0541-AC90-BBADD684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20052-399D-3346-9DA6-708A439A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DF80-760C-AC43-AB02-1E27333F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7D9E-BD18-9F41-B115-507A7263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9D069-7FB0-0F41-9E69-F8A90C9D2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A26B1-2989-864A-9563-D2A49927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96E3C-CFFC-5440-8B46-85132B992ACF}" type="datetime1">
              <a:rPr lang="en-GB" smtClean="0"/>
              <a:t>21/06/2023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85EF4-2D5C-6747-9FDB-241303F8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6E610-7E5F-8E41-9D46-986FEAD8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9E91-0845-7848-B996-F40D4E41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04BAF-82C2-3844-9C91-FD06F1EF2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55607-9EB6-8244-92E2-E3FD23D6A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CF89-2103-D04B-9478-2B4D492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D9114-E31F-4447-AE44-49791DCDC40C}" type="datetime1">
              <a:rPr lang="en-GB" smtClean="0"/>
              <a:t>21/06/2023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B4192-2A24-4C47-AD6C-C514C653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9750B-7E64-E146-80D7-F9EFDDC1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9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0A1CB-EB26-2D4B-BCCD-88A28D6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E1E2-3D9F-9B45-A661-2B8F388D8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A32F-675D-9648-9F19-A25A3FBFF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ED7BE-0B43-944B-96B4-DA6FFABE5603}" type="datetime1">
              <a:rPr lang="en-GB" smtClean="0"/>
              <a:t>21/06/2023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230F6-0686-014D-9D16-7A8297313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6285A-E88F-1947-ACAC-C10CE15EB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7D256-7CB4-8D4B-B359-120D79D4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ghtercommand/greetings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jpe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svg"/><Relationship Id="rId7" Type="http://schemas.openxmlformats.org/officeDocument/2006/relationships/image" Target="../media/image20.sv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1.jpeg"/><Relationship Id="rId5" Type="http://schemas.openxmlformats.org/officeDocument/2006/relationships/image" Target="../media/image18.svg"/><Relationship Id="rId10" Type="http://schemas.openxmlformats.org/officeDocument/2006/relationships/image" Target="../media/image30.jpe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8043-5A91-164F-B1D5-947B908DC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Asynchronous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B34A5-32F1-C347-93C4-C336E0005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Ian Cooper </a:t>
            </a:r>
          </a:p>
          <a:p>
            <a:r>
              <a:rPr lang="en-US" dirty="0"/>
              <a:t>@</a:t>
            </a:r>
            <a:r>
              <a:rPr lang="en-US" dirty="0" err="1"/>
              <a:t>ICooper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ICooper@hachyderm.io</a:t>
            </a:r>
            <a:endParaRPr lang="en-US" dirty="0"/>
          </a:p>
          <a:p>
            <a:r>
              <a:rPr lang="en-GB" dirty="0"/>
              <a:t>@</a:t>
            </a:r>
            <a:r>
              <a:rPr lang="en-GB" dirty="0" err="1"/>
              <a:t>icooper.bsky.social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"/>
    </mc:Choice>
    <mc:Fallback xmlns="">
      <p:transition spd="slow" advTm="3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6;p26">
            <a:extLst>
              <a:ext uri="{FF2B5EF4-FFF2-40B4-BE49-F238E27FC236}">
                <a16:creationId xmlns:a16="http://schemas.microsoft.com/office/drawing/2014/main" id="{29BF1FE9-AF50-0D4E-933A-DA8E2E616FA3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Customer Supplier</a:t>
            </a:r>
            <a:endParaRPr sz="2400" dirty="0"/>
          </a:p>
        </p:txBody>
      </p:sp>
      <p:sp>
        <p:nvSpPr>
          <p:cNvPr id="7" name="Google Shape;127;p26">
            <a:extLst>
              <a:ext uri="{FF2B5EF4-FFF2-40B4-BE49-F238E27FC236}">
                <a16:creationId xmlns:a16="http://schemas.microsoft.com/office/drawing/2014/main" id="{03847165-A404-CE4C-9B23-8E683FB8F604}"/>
              </a:ext>
            </a:extLst>
          </p:cNvPr>
          <p:cNvSpPr/>
          <p:nvPr/>
        </p:nvSpPr>
        <p:spPr>
          <a:xfrm>
            <a:off x="3050369" y="3513141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8;p26">
            <a:extLst>
              <a:ext uri="{FF2B5EF4-FFF2-40B4-BE49-F238E27FC236}">
                <a16:creationId xmlns:a16="http://schemas.microsoft.com/office/drawing/2014/main" id="{332A9C20-305A-CB4C-AE45-EBC285BCF5C7}"/>
              </a:ext>
            </a:extLst>
          </p:cNvPr>
          <p:cNvSpPr/>
          <p:nvPr/>
        </p:nvSpPr>
        <p:spPr>
          <a:xfrm>
            <a:off x="6925769" y="3513141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;p26">
            <a:extLst>
              <a:ext uri="{FF2B5EF4-FFF2-40B4-BE49-F238E27FC236}">
                <a16:creationId xmlns:a16="http://schemas.microsoft.com/office/drawing/2014/main" id="{B866639A-D62B-8543-8BAD-5DBEA83611BA}"/>
              </a:ext>
            </a:extLst>
          </p:cNvPr>
          <p:cNvSpPr txBox="1"/>
          <p:nvPr/>
        </p:nvSpPr>
        <p:spPr>
          <a:xfrm>
            <a:off x="1234075" y="1462091"/>
            <a:ext cx="2399955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downstream</a:t>
            </a:r>
            <a:r>
              <a:rPr lang="en" sz="1400" dirty="0"/>
              <a:t> team </a:t>
            </a:r>
            <a:r>
              <a:rPr lang="en" sz="1400" i="1" dirty="0"/>
              <a:t>depends upon</a:t>
            </a:r>
            <a:r>
              <a:rPr lang="en" sz="1400" dirty="0"/>
              <a:t> an </a:t>
            </a:r>
            <a:r>
              <a:rPr lang="en" sz="1400" b="1" dirty="0"/>
              <a:t>upstream</a:t>
            </a:r>
            <a:r>
              <a:rPr lang="en" sz="1400" dirty="0"/>
              <a:t> team. If the upstream team makes changes to its model the downstream team </a:t>
            </a:r>
            <a:r>
              <a:rPr lang="en" sz="1400" i="1" dirty="0"/>
              <a:t>must</a:t>
            </a:r>
            <a:r>
              <a:rPr lang="en" sz="1400" dirty="0"/>
              <a:t> react.</a:t>
            </a:r>
            <a:endParaRPr sz="1400" dirty="0"/>
          </a:p>
        </p:txBody>
      </p:sp>
      <p:cxnSp>
        <p:nvCxnSpPr>
          <p:cNvPr id="11" name="Google Shape;131;p26">
            <a:extLst>
              <a:ext uri="{FF2B5EF4-FFF2-40B4-BE49-F238E27FC236}">
                <a16:creationId xmlns:a16="http://schemas.microsoft.com/office/drawing/2014/main" id="{E9D5A2E5-1365-654C-B94F-6FF21CA9EC2D}"/>
              </a:ext>
            </a:extLst>
          </p:cNvPr>
          <p:cNvCxnSpPr/>
          <p:nvPr/>
        </p:nvCxnSpPr>
        <p:spPr>
          <a:xfrm>
            <a:off x="4753781" y="3566997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2" name="Google Shape;132;p26">
            <a:extLst>
              <a:ext uri="{FF2B5EF4-FFF2-40B4-BE49-F238E27FC236}">
                <a16:creationId xmlns:a16="http://schemas.microsoft.com/office/drawing/2014/main" id="{592A5E76-14C3-8147-B747-767008C426BB}"/>
              </a:ext>
            </a:extLst>
          </p:cNvPr>
          <p:cNvSpPr txBox="1"/>
          <p:nvPr/>
        </p:nvSpPr>
        <p:spPr>
          <a:xfrm>
            <a:off x="3050369" y="4307116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13" name="Google Shape;133;p26">
            <a:extLst>
              <a:ext uri="{FF2B5EF4-FFF2-40B4-BE49-F238E27FC236}">
                <a16:creationId xmlns:a16="http://schemas.microsoft.com/office/drawing/2014/main" id="{955B60C7-B3DB-FC4F-AC06-52C0514F0396}"/>
              </a:ext>
            </a:extLst>
          </p:cNvPr>
          <p:cNvSpPr txBox="1"/>
          <p:nvPr/>
        </p:nvSpPr>
        <p:spPr>
          <a:xfrm>
            <a:off x="7799294" y="4307116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4" name="Google Shape;134;p26">
            <a:extLst>
              <a:ext uri="{FF2B5EF4-FFF2-40B4-BE49-F238E27FC236}">
                <a16:creationId xmlns:a16="http://schemas.microsoft.com/office/drawing/2014/main" id="{8C5A7301-76D8-624F-81A2-B2C9B827F6E7}"/>
              </a:ext>
            </a:extLst>
          </p:cNvPr>
          <p:cNvSpPr txBox="1"/>
          <p:nvPr/>
        </p:nvSpPr>
        <p:spPr>
          <a:xfrm>
            <a:off x="3577744" y="3883391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5" name="Google Shape;135;p26">
            <a:extLst>
              <a:ext uri="{FF2B5EF4-FFF2-40B4-BE49-F238E27FC236}">
                <a16:creationId xmlns:a16="http://schemas.microsoft.com/office/drawing/2014/main" id="{6EC81265-C3E4-4147-BB31-E7B1FDFE4050}"/>
              </a:ext>
            </a:extLst>
          </p:cNvPr>
          <p:cNvSpPr txBox="1"/>
          <p:nvPr/>
        </p:nvSpPr>
        <p:spPr>
          <a:xfrm>
            <a:off x="7543269" y="3883391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6" name="Google Shape;136;p26">
            <a:extLst>
              <a:ext uri="{FF2B5EF4-FFF2-40B4-BE49-F238E27FC236}">
                <a16:creationId xmlns:a16="http://schemas.microsoft.com/office/drawing/2014/main" id="{F7D75219-C8DE-4C43-92D6-80DA0867D0E0}"/>
              </a:ext>
            </a:extLst>
          </p:cNvPr>
          <p:cNvSpPr txBox="1"/>
          <p:nvPr/>
        </p:nvSpPr>
        <p:spPr>
          <a:xfrm>
            <a:off x="5533332" y="3199091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Upstream</a:t>
            </a:r>
            <a:endParaRPr sz="800" dirty="0"/>
          </a:p>
        </p:txBody>
      </p:sp>
      <p:cxnSp>
        <p:nvCxnSpPr>
          <p:cNvPr id="17" name="Google Shape;137;p26">
            <a:extLst>
              <a:ext uri="{FF2B5EF4-FFF2-40B4-BE49-F238E27FC236}">
                <a16:creationId xmlns:a16="http://schemas.microsoft.com/office/drawing/2014/main" id="{2E446595-8DF0-714C-B967-FF7022231E1D}"/>
              </a:ext>
            </a:extLst>
          </p:cNvPr>
          <p:cNvCxnSpPr/>
          <p:nvPr/>
        </p:nvCxnSpPr>
        <p:spPr>
          <a:xfrm rot="10800000">
            <a:off x="4689294" y="4666416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8" name="Google Shape;138;p26">
            <a:extLst>
              <a:ext uri="{FF2B5EF4-FFF2-40B4-BE49-F238E27FC236}">
                <a16:creationId xmlns:a16="http://schemas.microsoft.com/office/drawing/2014/main" id="{42A58569-E70E-8141-A41E-204493411BE0}"/>
              </a:ext>
            </a:extLst>
          </p:cNvPr>
          <p:cNvSpPr txBox="1"/>
          <p:nvPr/>
        </p:nvSpPr>
        <p:spPr>
          <a:xfrm>
            <a:off x="5578496" y="4307116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9" name="Google Shape;139;p26">
            <a:extLst>
              <a:ext uri="{FF2B5EF4-FFF2-40B4-BE49-F238E27FC236}">
                <a16:creationId xmlns:a16="http://schemas.microsoft.com/office/drawing/2014/main" id="{F43C1941-3798-E94C-A349-A63ECD48ABE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2434053" y="2723945"/>
            <a:ext cx="3427629" cy="47514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0" name="Google Shape;140;p26">
            <a:extLst>
              <a:ext uri="{FF2B5EF4-FFF2-40B4-BE49-F238E27FC236}">
                <a16:creationId xmlns:a16="http://schemas.microsoft.com/office/drawing/2014/main" id="{B04A418F-84A6-1D48-8EDD-A7DAC09879B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2434053" y="2723945"/>
            <a:ext cx="3522593" cy="158317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141;p26">
            <a:extLst>
              <a:ext uri="{FF2B5EF4-FFF2-40B4-BE49-F238E27FC236}">
                <a16:creationId xmlns:a16="http://schemas.microsoft.com/office/drawing/2014/main" id="{ADC219B8-51C9-104F-83A2-872830A981CC}"/>
              </a:ext>
            </a:extLst>
          </p:cNvPr>
          <p:cNvSpPr txBox="1"/>
          <p:nvPr/>
        </p:nvSpPr>
        <p:spPr>
          <a:xfrm>
            <a:off x="7388706" y="1315485"/>
            <a:ext cx="2716347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Because of the dependency we often use the phrase: </a:t>
            </a:r>
            <a:r>
              <a:rPr lang="en" sz="1400" b="1" dirty="0"/>
              <a:t>supplier</a:t>
            </a:r>
            <a:r>
              <a:rPr lang="en" sz="1400" dirty="0"/>
              <a:t> for the upstream team and </a:t>
            </a:r>
            <a:r>
              <a:rPr lang="en" sz="1400" b="1" dirty="0"/>
              <a:t>customer</a:t>
            </a:r>
            <a:r>
              <a:rPr lang="en" sz="1400" dirty="0"/>
              <a:t> for the downstream team. The supplier needs to meet the needs of the customer.</a:t>
            </a:r>
            <a:endParaRPr sz="1400" dirty="0"/>
          </a:p>
        </p:txBody>
      </p:sp>
      <p:cxnSp>
        <p:nvCxnSpPr>
          <p:cNvPr id="22" name="Google Shape;142;p26">
            <a:extLst>
              <a:ext uri="{FF2B5EF4-FFF2-40B4-BE49-F238E27FC236}">
                <a16:creationId xmlns:a16="http://schemas.microsoft.com/office/drawing/2014/main" id="{125D25CD-973B-B347-BBB1-0DC2E84AADF2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3923981" y="2054134"/>
            <a:ext cx="3464725" cy="153056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3" name="Google Shape;143;p26">
            <a:extLst>
              <a:ext uri="{FF2B5EF4-FFF2-40B4-BE49-F238E27FC236}">
                <a16:creationId xmlns:a16="http://schemas.microsoft.com/office/drawing/2014/main" id="{12E74FFA-5446-3546-BB3E-709281081AE5}"/>
              </a:ext>
            </a:extLst>
          </p:cNvPr>
          <p:cNvSpPr txBox="1"/>
          <p:nvPr/>
        </p:nvSpPr>
        <p:spPr>
          <a:xfrm>
            <a:off x="5015357" y="2353966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Customer</a:t>
            </a:r>
            <a:endParaRPr sz="800"/>
          </a:p>
        </p:txBody>
      </p:sp>
      <p:cxnSp>
        <p:nvCxnSpPr>
          <p:cNvPr id="24" name="Google Shape;144;p26">
            <a:extLst>
              <a:ext uri="{FF2B5EF4-FFF2-40B4-BE49-F238E27FC236}">
                <a16:creationId xmlns:a16="http://schemas.microsoft.com/office/drawing/2014/main" id="{15CD1257-4090-A048-82C9-A43F8D0A31BD}"/>
              </a:ext>
            </a:extLst>
          </p:cNvPr>
          <p:cNvCxnSpPr>
            <a:cxnSpLocks/>
            <a:stCxn id="21" idx="2"/>
            <a:endCxn id="8" idx="3"/>
          </p:cNvCxnSpPr>
          <p:nvPr/>
        </p:nvCxnSpPr>
        <p:spPr>
          <a:xfrm flipH="1">
            <a:off x="7799381" y="2792782"/>
            <a:ext cx="947499" cy="79191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5" name="Google Shape;145;p26">
            <a:extLst>
              <a:ext uri="{FF2B5EF4-FFF2-40B4-BE49-F238E27FC236}">
                <a16:creationId xmlns:a16="http://schemas.microsoft.com/office/drawing/2014/main" id="{8C121449-A59E-1C4F-87D7-A36BFF7EDAC0}"/>
              </a:ext>
            </a:extLst>
          </p:cNvPr>
          <p:cNvSpPr txBox="1"/>
          <p:nvPr/>
        </p:nvSpPr>
        <p:spPr>
          <a:xfrm>
            <a:off x="7388707" y="2983666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Supplier</a:t>
            </a:r>
            <a:endParaRPr sz="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3479D-6B81-054F-8CF8-C8570C36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66BFF-DC5C-604E-9B0E-C07B3527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10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2F2D37-333D-DCBB-74BC-DD189A1F7024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353DF7-4D36-7B9A-13F0-945A21B5B3A8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2323AD-32B2-2A12-ECDE-D759880D2071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7D0018-CDC3-C25E-F1D0-293DA7989672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50F338-ED64-A003-5370-67363C31027C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3614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27">
            <a:extLst>
              <a:ext uri="{FF2B5EF4-FFF2-40B4-BE49-F238E27FC236}">
                <a16:creationId xmlns:a16="http://schemas.microsoft.com/office/drawing/2014/main" id="{3F6297C9-2C8E-9042-9B50-E30BE7A6127D}"/>
              </a:ext>
            </a:extLst>
          </p:cNvPr>
          <p:cNvSpPr txBox="1"/>
          <p:nvPr/>
        </p:nvSpPr>
        <p:spPr>
          <a:xfrm>
            <a:off x="9894" y="10797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Integration Approach - Conformance</a:t>
            </a:r>
            <a:endParaRPr sz="2400" dirty="0"/>
          </a:p>
        </p:txBody>
      </p:sp>
      <p:sp>
        <p:nvSpPr>
          <p:cNvPr id="3" name="Google Shape;151;p27">
            <a:extLst>
              <a:ext uri="{FF2B5EF4-FFF2-40B4-BE49-F238E27FC236}">
                <a16:creationId xmlns:a16="http://schemas.microsoft.com/office/drawing/2014/main" id="{96127A45-39AE-8D4C-8CEA-CD7FF1331052}"/>
              </a:ext>
            </a:extLst>
          </p:cNvPr>
          <p:cNvSpPr/>
          <p:nvPr/>
        </p:nvSpPr>
        <p:spPr>
          <a:xfrm>
            <a:off x="3028125" y="3492592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2;p27">
            <a:extLst>
              <a:ext uri="{FF2B5EF4-FFF2-40B4-BE49-F238E27FC236}">
                <a16:creationId xmlns:a16="http://schemas.microsoft.com/office/drawing/2014/main" id="{E92EBBE5-05FB-7B4B-A4C0-7647A25111A8}"/>
              </a:ext>
            </a:extLst>
          </p:cNvPr>
          <p:cNvSpPr/>
          <p:nvPr/>
        </p:nvSpPr>
        <p:spPr>
          <a:xfrm>
            <a:off x="6903525" y="3492592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55;p27">
            <a:extLst>
              <a:ext uri="{FF2B5EF4-FFF2-40B4-BE49-F238E27FC236}">
                <a16:creationId xmlns:a16="http://schemas.microsoft.com/office/drawing/2014/main" id="{25753673-A8FA-684A-B414-E8160375A8A5}"/>
              </a:ext>
            </a:extLst>
          </p:cNvPr>
          <p:cNvCxnSpPr/>
          <p:nvPr/>
        </p:nvCxnSpPr>
        <p:spPr>
          <a:xfrm>
            <a:off x="4731537" y="3546448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156;p27">
            <a:extLst>
              <a:ext uri="{FF2B5EF4-FFF2-40B4-BE49-F238E27FC236}">
                <a16:creationId xmlns:a16="http://schemas.microsoft.com/office/drawing/2014/main" id="{519C7835-BF11-C143-930A-E0BA54C0F695}"/>
              </a:ext>
            </a:extLst>
          </p:cNvPr>
          <p:cNvSpPr txBox="1"/>
          <p:nvPr/>
        </p:nvSpPr>
        <p:spPr>
          <a:xfrm>
            <a:off x="3028125" y="4286567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157;p27">
            <a:extLst>
              <a:ext uri="{FF2B5EF4-FFF2-40B4-BE49-F238E27FC236}">
                <a16:creationId xmlns:a16="http://schemas.microsoft.com/office/drawing/2014/main" id="{CA78A530-A156-4E4B-922C-893D3B91DBCC}"/>
              </a:ext>
            </a:extLst>
          </p:cNvPr>
          <p:cNvSpPr txBox="1"/>
          <p:nvPr/>
        </p:nvSpPr>
        <p:spPr>
          <a:xfrm>
            <a:off x="7777050" y="4286567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158;p27">
            <a:extLst>
              <a:ext uri="{FF2B5EF4-FFF2-40B4-BE49-F238E27FC236}">
                <a16:creationId xmlns:a16="http://schemas.microsoft.com/office/drawing/2014/main" id="{96752D09-3F30-404D-B2C1-F04EDBC30905}"/>
              </a:ext>
            </a:extLst>
          </p:cNvPr>
          <p:cNvSpPr txBox="1"/>
          <p:nvPr/>
        </p:nvSpPr>
        <p:spPr>
          <a:xfrm>
            <a:off x="3555500" y="3862842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Restaurant</a:t>
            </a:r>
            <a:endParaRPr sz="800"/>
          </a:p>
        </p:txBody>
      </p:sp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C3F70818-8657-A34B-B592-F19D79D84A16}"/>
              </a:ext>
            </a:extLst>
          </p:cNvPr>
          <p:cNvSpPr txBox="1"/>
          <p:nvPr/>
        </p:nvSpPr>
        <p:spPr>
          <a:xfrm>
            <a:off x="7521025" y="3862842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160;p27">
            <a:extLst>
              <a:ext uri="{FF2B5EF4-FFF2-40B4-BE49-F238E27FC236}">
                <a16:creationId xmlns:a16="http://schemas.microsoft.com/office/drawing/2014/main" id="{0964F2D8-9314-0E45-8CE9-DBEAC3A38A9C}"/>
              </a:ext>
            </a:extLst>
          </p:cNvPr>
          <p:cNvSpPr txBox="1"/>
          <p:nvPr/>
        </p:nvSpPr>
        <p:spPr>
          <a:xfrm>
            <a:off x="5511088" y="3178542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161;p27">
            <a:extLst>
              <a:ext uri="{FF2B5EF4-FFF2-40B4-BE49-F238E27FC236}">
                <a16:creationId xmlns:a16="http://schemas.microsoft.com/office/drawing/2014/main" id="{3C15F296-6A87-D642-8790-3160F0A5FE1A}"/>
              </a:ext>
            </a:extLst>
          </p:cNvPr>
          <p:cNvCxnSpPr/>
          <p:nvPr/>
        </p:nvCxnSpPr>
        <p:spPr>
          <a:xfrm rot="10800000">
            <a:off x="4667050" y="4645867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162;p27">
            <a:extLst>
              <a:ext uri="{FF2B5EF4-FFF2-40B4-BE49-F238E27FC236}">
                <a16:creationId xmlns:a16="http://schemas.microsoft.com/office/drawing/2014/main" id="{48DB279B-A175-354B-A1D3-BB7AF082BA1E}"/>
              </a:ext>
            </a:extLst>
          </p:cNvPr>
          <p:cNvSpPr txBox="1"/>
          <p:nvPr/>
        </p:nvSpPr>
        <p:spPr>
          <a:xfrm>
            <a:off x="5556252" y="4286567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163;p27">
            <a:extLst>
              <a:ext uri="{FF2B5EF4-FFF2-40B4-BE49-F238E27FC236}">
                <a16:creationId xmlns:a16="http://schemas.microsoft.com/office/drawing/2014/main" id="{6484B902-B285-8049-8BCA-200B3A63BA50}"/>
              </a:ext>
            </a:extLst>
          </p:cNvPr>
          <p:cNvSpPr txBox="1"/>
          <p:nvPr/>
        </p:nvSpPr>
        <p:spPr>
          <a:xfrm>
            <a:off x="7221628" y="1617805"/>
            <a:ext cx="3419868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</a:t>
            </a:r>
            <a:r>
              <a:rPr lang="en" sz="1400" b="1" dirty="0"/>
              <a:t>conformance</a:t>
            </a:r>
            <a:r>
              <a:rPr lang="en" sz="1400" dirty="0"/>
              <a:t>, the customer uses the internal model of the upstream - this creates coupling between the two which removes </a:t>
            </a:r>
            <a:r>
              <a:rPr lang="en" sz="1400" i="1" dirty="0"/>
              <a:t>independent </a:t>
            </a:r>
            <a:r>
              <a:rPr lang="en" sz="1400" i="1" dirty="0" err="1"/>
              <a:t>deployability</a:t>
            </a:r>
            <a:r>
              <a:rPr lang="en" sz="1400" dirty="0"/>
              <a:t>. It is </a:t>
            </a:r>
            <a:r>
              <a:rPr lang="en" sz="1400" b="1" dirty="0"/>
              <a:t>antithetical to microservices.</a:t>
            </a:r>
            <a:endParaRPr sz="1400" b="1" dirty="0"/>
          </a:p>
        </p:txBody>
      </p:sp>
      <p:cxnSp>
        <p:nvCxnSpPr>
          <p:cNvPr id="15" name="Google Shape;164;p27">
            <a:extLst>
              <a:ext uri="{FF2B5EF4-FFF2-40B4-BE49-F238E27FC236}">
                <a16:creationId xmlns:a16="http://schemas.microsoft.com/office/drawing/2014/main" id="{AD1F3165-CD5C-9640-8F43-55FFF470A36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>
            <a:off x="4311925" y="4016742"/>
            <a:ext cx="3209100" cy="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165;p27">
            <a:extLst>
              <a:ext uri="{FF2B5EF4-FFF2-40B4-BE49-F238E27FC236}">
                <a16:creationId xmlns:a16="http://schemas.microsoft.com/office/drawing/2014/main" id="{ACCB6E3C-4D57-0541-AE1F-B4F03E9F7B7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81952" y="2879659"/>
            <a:ext cx="2349610" cy="104982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67113-9432-7E44-8321-EA0232B2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E0427F4-C9BD-9341-9D2C-B6C2DA81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11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9CF922-78EF-4FEC-4AE6-25605B45884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4F8649-1602-A5EB-FCD9-ED9C1D5C19C3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01D44E-E33F-1984-3216-26E6FD8B2C38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0C7C16-EFE3-B954-19C0-2ED20ADCDAE2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0F7DC6-F5F0-6F24-81E4-67B25616953A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457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28">
            <a:extLst>
              <a:ext uri="{FF2B5EF4-FFF2-40B4-BE49-F238E27FC236}">
                <a16:creationId xmlns:a16="http://schemas.microsoft.com/office/drawing/2014/main" id="{EF940C3A-7602-4C44-8A94-561381C6AAB5}"/>
              </a:ext>
            </a:extLst>
          </p:cNvPr>
          <p:cNvSpPr txBox="1"/>
          <p:nvPr/>
        </p:nvSpPr>
        <p:spPr>
          <a:xfrm>
            <a:off x="-864" y="13495"/>
            <a:ext cx="12192864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Integration Approach - Anti-Corruption Layer</a:t>
            </a:r>
            <a:endParaRPr sz="2400" dirty="0"/>
          </a:p>
        </p:txBody>
      </p:sp>
      <p:sp>
        <p:nvSpPr>
          <p:cNvPr id="3" name="Google Shape;171;p28">
            <a:extLst>
              <a:ext uri="{FF2B5EF4-FFF2-40B4-BE49-F238E27FC236}">
                <a16:creationId xmlns:a16="http://schemas.microsoft.com/office/drawing/2014/main" id="{60BCB3A9-0BC1-8A4C-A310-AD414216D1BE}"/>
              </a:ext>
            </a:extLst>
          </p:cNvPr>
          <p:cNvSpPr/>
          <p:nvPr/>
        </p:nvSpPr>
        <p:spPr>
          <a:xfrm>
            <a:off x="2470549" y="309212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8">
            <a:extLst>
              <a:ext uri="{FF2B5EF4-FFF2-40B4-BE49-F238E27FC236}">
                <a16:creationId xmlns:a16="http://schemas.microsoft.com/office/drawing/2014/main" id="{AB0CA857-B5C0-E54C-B5EA-57F5638E18D3}"/>
              </a:ext>
            </a:extLst>
          </p:cNvPr>
          <p:cNvSpPr/>
          <p:nvPr/>
        </p:nvSpPr>
        <p:spPr>
          <a:xfrm>
            <a:off x="6345949" y="309212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75;p28">
            <a:extLst>
              <a:ext uri="{FF2B5EF4-FFF2-40B4-BE49-F238E27FC236}">
                <a16:creationId xmlns:a16="http://schemas.microsoft.com/office/drawing/2014/main" id="{5BA86837-8531-494F-951C-3B16D5DF920E}"/>
              </a:ext>
            </a:extLst>
          </p:cNvPr>
          <p:cNvCxnSpPr/>
          <p:nvPr/>
        </p:nvCxnSpPr>
        <p:spPr>
          <a:xfrm>
            <a:off x="4173961" y="314597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176;p28">
            <a:extLst>
              <a:ext uri="{FF2B5EF4-FFF2-40B4-BE49-F238E27FC236}">
                <a16:creationId xmlns:a16="http://schemas.microsoft.com/office/drawing/2014/main" id="{A93F5328-96C6-4C4C-BC34-BD9754D74F90}"/>
              </a:ext>
            </a:extLst>
          </p:cNvPr>
          <p:cNvSpPr txBox="1"/>
          <p:nvPr/>
        </p:nvSpPr>
        <p:spPr>
          <a:xfrm>
            <a:off x="2470549" y="388609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177;p28">
            <a:extLst>
              <a:ext uri="{FF2B5EF4-FFF2-40B4-BE49-F238E27FC236}">
                <a16:creationId xmlns:a16="http://schemas.microsoft.com/office/drawing/2014/main" id="{0D8A97DC-6E92-0E46-8CA6-B6BB48E82D8E}"/>
              </a:ext>
            </a:extLst>
          </p:cNvPr>
          <p:cNvSpPr txBox="1"/>
          <p:nvPr/>
        </p:nvSpPr>
        <p:spPr>
          <a:xfrm>
            <a:off x="7219474" y="388609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178;p28">
            <a:extLst>
              <a:ext uri="{FF2B5EF4-FFF2-40B4-BE49-F238E27FC236}">
                <a16:creationId xmlns:a16="http://schemas.microsoft.com/office/drawing/2014/main" id="{18B8B8D4-852E-5142-A721-C777753959D7}"/>
              </a:ext>
            </a:extLst>
          </p:cNvPr>
          <p:cNvSpPr txBox="1"/>
          <p:nvPr/>
        </p:nvSpPr>
        <p:spPr>
          <a:xfrm>
            <a:off x="2858474" y="346057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179;p28">
            <a:extLst>
              <a:ext uri="{FF2B5EF4-FFF2-40B4-BE49-F238E27FC236}">
                <a16:creationId xmlns:a16="http://schemas.microsoft.com/office/drawing/2014/main" id="{6BE51DCF-7B28-D64A-9E19-1E60166BC470}"/>
              </a:ext>
            </a:extLst>
          </p:cNvPr>
          <p:cNvSpPr txBox="1"/>
          <p:nvPr/>
        </p:nvSpPr>
        <p:spPr>
          <a:xfrm>
            <a:off x="6963449" y="346237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180;p28">
            <a:extLst>
              <a:ext uri="{FF2B5EF4-FFF2-40B4-BE49-F238E27FC236}">
                <a16:creationId xmlns:a16="http://schemas.microsoft.com/office/drawing/2014/main" id="{7F1BD5DD-6BAC-D347-A3C9-3E948D356619}"/>
              </a:ext>
            </a:extLst>
          </p:cNvPr>
          <p:cNvSpPr txBox="1"/>
          <p:nvPr/>
        </p:nvSpPr>
        <p:spPr>
          <a:xfrm>
            <a:off x="4953512" y="277807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181;p28">
            <a:extLst>
              <a:ext uri="{FF2B5EF4-FFF2-40B4-BE49-F238E27FC236}">
                <a16:creationId xmlns:a16="http://schemas.microsoft.com/office/drawing/2014/main" id="{FD9B82D5-0843-5146-8CF7-B79933B12030}"/>
              </a:ext>
            </a:extLst>
          </p:cNvPr>
          <p:cNvCxnSpPr/>
          <p:nvPr/>
        </p:nvCxnSpPr>
        <p:spPr>
          <a:xfrm rot="10800000">
            <a:off x="4109474" y="424539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182;p28">
            <a:extLst>
              <a:ext uri="{FF2B5EF4-FFF2-40B4-BE49-F238E27FC236}">
                <a16:creationId xmlns:a16="http://schemas.microsoft.com/office/drawing/2014/main" id="{D97ACB09-27D7-B743-80BC-DC1FF3C23B1B}"/>
              </a:ext>
            </a:extLst>
          </p:cNvPr>
          <p:cNvSpPr txBox="1"/>
          <p:nvPr/>
        </p:nvSpPr>
        <p:spPr>
          <a:xfrm>
            <a:off x="4998676" y="388609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183;p28">
            <a:extLst>
              <a:ext uri="{FF2B5EF4-FFF2-40B4-BE49-F238E27FC236}">
                <a16:creationId xmlns:a16="http://schemas.microsoft.com/office/drawing/2014/main" id="{E68315EF-DF8A-9842-85B9-AFBB728FE16A}"/>
              </a:ext>
            </a:extLst>
          </p:cNvPr>
          <p:cNvSpPr txBox="1"/>
          <p:nvPr/>
        </p:nvSpPr>
        <p:spPr>
          <a:xfrm>
            <a:off x="7341599" y="1442727"/>
            <a:ext cx="3608351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anti-corruption layer</a:t>
            </a:r>
            <a:r>
              <a:rPr lang="en" sz="1400" dirty="0"/>
              <a:t> provides an ad-hoc translation service per customer that translates the format used by the supplier to that understood by the customer.</a:t>
            </a:r>
            <a:endParaRPr sz="1400" b="1" dirty="0"/>
          </a:p>
        </p:txBody>
      </p:sp>
      <p:cxnSp>
        <p:nvCxnSpPr>
          <p:cNvPr id="15" name="Google Shape;184;p28">
            <a:extLst>
              <a:ext uri="{FF2B5EF4-FFF2-40B4-BE49-F238E27FC236}">
                <a16:creationId xmlns:a16="http://schemas.microsoft.com/office/drawing/2014/main" id="{461E3ED1-7DDC-2646-8299-22697DA787B8}"/>
              </a:ext>
            </a:extLst>
          </p:cNvPr>
          <p:cNvCxnSpPr>
            <a:cxnSpLocks/>
            <a:stCxn id="10" idx="1"/>
            <a:endCxn id="17" idx="2"/>
          </p:cNvCxnSpPr>
          <p:nvPr/>
        </p:nvCxnSpPr>
        <p:spPr>
          <a:xfrm flipH="1">
            <a:off x="4740614" y="3616270"/>
            <a:ext cx="2222835" cy="502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185;p28">
            <a:extLst>
              <a:ext uri="{FF2B5EF4-FFF2-40B4-BE49-F238E27FC236}">
                <a16:creationId xmlns:a16="http://schemas.microsoft.com/office/drawing/2014/main" id="{9638FF7E-7B1B-F940-9B35-C12FF5E9214B}"/>
              </a:ext>
            </a:extLst>
          </p:cNvPr>
          <p:cNvSpPr txBox="1"/>
          <p:nvPr/>
        </p:nvSpPr>
        <p:spPr>
          <a:xfrm rot="-5400000">
            <a:off x="3651227" y="3421257"/>
            <a:ext cx="177869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Anti-Corruption Layer</a:t>
            </a:r>
            <a:endParaRPr sz="1400" dirty="0"/>
          </a:p>
        </p:txBody>
      </p:sp>
      <p:cxnSp>
        <p:nvCxnSpPr>
          <p:cNvPr id="18" name="Google Shape;187;p28">
            <a:extLst>
              <a:ext uri="{FF2B5EF4-FFF2-40B4-BE49-F238E27FC236}">
                <a16:creationId xmlns:a16="http://schemas.microsoft.com/office/drawing/2014/main" id="{4782BA74-1B9E-D74D-AC45-C2F176D712AE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flipH="1" flipV="1">
            <a:off x="3614774" y="3614470"/>
            <a:ext cx="725761" cy="682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Google Shape;189;p28">
            <a:extLst>
              <a:ext uri="{FF2B5EF4-FFF2-40B4-BE49-F238E27FC236}">
                <a16:creationId xmlns:a16="http://schemas.microsoft.com/office/drawing/2014/main" id="{98D38036-8F4D-8744-AF2A-55BD188813AB}"/>
              </a:ext>
            </a:extLst>
          </p:cNvPr>
          <p:cNvCxnSpPr>
            <a:cxnSpLocks/>
            <a:stCxn id="14" idx="1"/>
            <a:endCxn id="17" idx="2"/>
          </p:cNvCxnSpPr>
          <p:nvPr/>
        </p:nvCxnSpPr>
        <p:spPr>
          <a:xfrm flipH="1">
            <a:off x="4740614" y="1965932"/>
            <a:ext cx="2600985" cy="165536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86F1-8DBB-2841-980A-6B5D9440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E9FC46C-DD4F-524C-B5A4-5945EB38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12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F5B4DA-9972-8689-2CF1-FADEC22BE8E8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8D054E-0C69-2DE1-6966-ABC7C5494004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ACB39C-08AB-9B88-1232-08C187B12F5D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A8A4A-8F3F-953D-FA20-D8CBB81B8E4D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8C81CC-48CD-D8D9-6C2B-5AC071FFFBDD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7068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0" y="5811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Model Integration Approach - Open Host Service</a:t>
            </a:r>
            <a:endParaRPr sz="2400"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199;p29">
            <a:extLst>
              <a:ext uri="{FF2B5EF4-FFF2-40B4-BE49-F238E27FC236}">
                <a16:creationId xmlns:a16="http://schemas.microsoft.com/office/drawing/2014/main" id="{DA63C669-4946-D94B-8A87-8514A9125AA4}"/>
              </a:ext>
            </a:extLst>
          </p:cNvPr>
          <p:cNvCxnSpPr/>
          <p:nvPr/>
        </p:nvCxnSpPr>
        <p:spPr>
          <a:xfrm>
            <a:off x="4907894" y="3022466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202;p29">
            <a:extLst>
              <a:ext uri="{FF2B5EF4-FFF2-40B4-BE49-F238E27FC236}">
                <a16:creationId xmlns:a16="http://schemas.microsoft.com/office/drawing/2014/main" id="{D90DACB5-9E49-B04E-8802-28670B10CFA4}"/>
              </a:ext>
            </a:extLst>
          </p:cNvPr>
          <p:cNvSpPr txBox="1"/>
          <p:nvPr/>
        </p:nvSpPr>
        <p:spPr>
          <a:xfrm>
            <a:off x="3592407" y="33370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7697382" y="33388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cxnSp>
        <p:nvCxnSpPr>
          <p:cNvPr id="12" name="Google Shape;205;p29">
            <a:extLst>
              <a:ext uri="{FF2B5EF4-FFF2-40B4-BE49-F238E27FC236}">
                <a16:creationId xmlns:a16="http://schemas.microsoft.com/office/drawing/2014/main" id="{EEFF83FD-21C2-EA49-9355-89EE082F7726}"/>
              </a:ext>
            </a:extLst>
          </p:cNvPr>
          <p:cNvCxnSpPr/>
          <p:nvPr/>
        </p:nvCxnSpPr>
        <p:spPr>
          <a:xfrm rot="10800000">
            <a:off x="4843407" y="4121885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8075532" y="1040575"/>
            <a:ext cx="3608350" cy="16927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open-host service </a:t>
            </a:r>
            <a:r>
              <a:rPr lang="en" sz="1400" dirty="0"/>
              <a:t>reduces the duplication of many </a:t>
            </a:r>
            <a:r>
              <a:rPr lang="en" sz="1400" i="1" dirty="0"/>
              <a:t>anti-corruption layers</a:t>
            </a:r>
            <a:r>
              <a:rPr lang="en" sz="1400" dirty="0"/>
              <a:t> by supporting shared models. The upstream team agrees to support an external model that may differ from their internal one. It implies an </a:t>
            </a:r>
            <a:r>
              <a:rPr lang="en" sz="1400" i="1" dirty="0"/>
              <a:t>open host model</a:t>
            </a:r>
            <a:r>
              <a:rPr lang="en" sz="1400" dirty="0"/>
              <a:t> that supplier agrees to support and customer agrees to depend upon.</a:t>
            </a:r>
            <a:endParaRPr sz="14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endCxn id="9" idx="3"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209;p29">
            <a:extLst>
              <a:ext uri="{FF2B5EF4-FFF2-40B4-BE49-F238E27FC236}">
                <a16:creationId xmlns:a16="http://schemas.microsoft.com/office/drawing/2014/main" id="{B4EDFAAB-66DB-E348-B5CA-177EED9D1DA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528919" y="2733316"/>
            <a:ext cx="2350788" cy="554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170352"/>
            <a:ext cx="148399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Open Host Service</a:t>
            </a:r>
            <a:endParaRPr sz="1400" dirty="0"/>
          </a:p>
        </p:txBody>
      </p:sp>
      <p:cxnSp>
        <p:nvCxnSpPr>
          <p:cNvPr id="18" name="Google Shape;211;p29">
            <a:extLst>
              <a:ext uri="{FF2B5EF4-FFF2-40B4-BE49-F238E27FC236}">
                <a16:creationId xmlns:a16="http://schemas.microsoft.com/office/drawing/2014/main" id="{9297BCB9-2589-2B4E-82E6-E21776C184A8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7528919" y="3478114"/>
            <a:ext cx="168490" cy="22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2214-46CE-174D-A546-A7D5ED3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ED93C1E-0729-DE41-BC08-ECD6E9BC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24E7A3-DFC0-4ACE-BDBD-2B0FFD09F2DD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854B8-EDAF-BBFA-6E76-E80C4D7C3E16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0D771-B707-6DE7-F9A0-1A7915B99A81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ED6DA-F44E-B3F3-F710-96802522A85D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3A9969-2C14-9E50-DCFD-FF8A563212D6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6562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0" y="1354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Open Host Service – Necessary Coupling</a:t>
            </a:r>
            <a:endParaRPr sz="2400"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Restaurant Availability</a:t>
            </a:r>
            <a:endParaRPr sz="1200" u="sng" dirty="0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9" name="Google Shape;202;p29">
            <a:extLst>
              <a:ext uri="{FF2B5EF4-FFF2-40B4-BE49-F238E27FC236}">
                <a16:creationId xmlns:a16="http://schemas.microsoft.com/office/drawing/2014/main" id="{D90DACB5-9E49-B04E-8802-28670B10CFA4}"/>
              </a:ext>
            </a:extLst>
          </p:cNvPr>
          <p:cNvSpPr txBox="1"/>
          <p:nvPr/>
        </p:nvSpPr>
        <p:spPr>
          <a:xfrm>
            <a:off x="3592407" y="33370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7697382" y="3338860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40258" y="3121200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Dependency</a:t>
            </a:r>
            <a:endParaRPr sz="800" dirty="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7306771" y="1121505"/>
            <a:ext cx="3608350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open-host service</a:t>
            </a:r>
            <a:r>
              <a:rPr lang="en" sz="1400" b="1" dirty="0"/>
              <a:t> </a:t>
            </a:r>
            <a:r>
              <a:rPr lang="en" sz="1400" dirty="0"/>
              <a:t>creates </a:t>
            </a:r>
            <a:r>
              <a:rPr lang="en" sz="1400" b="1" dirty="0"/>
              <a:t>coupling</a:t>
            </a:r>
            <a:r>
              <a:rPr lang="en" sz="1400" dirty="0"/>
              <a:t> between the supplier and customer. This is </a:t>
            </a:r>
            <a:r>
              <a:rPr lang="en" sz="1400" i="1" dirty="0"/>
              <a:t>necessary</a:t>
            </a:r>
            <a:r>
              <a:rPr lang="en" sz="1400" dirty="0"/>
              <a:t> coupling because to collaborate with others we must allow others to take a dependency on us.</a:t>
            </a:r>
            <a:endParaRPr sz="14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endCxn id="9" idx="3"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6" name="Google Shape;209;p29">
            <a:extLst>
              <a:ext uri="{FF2B5EF4-FFF2-40B4-BE49-F238E27FC236}">
                <a16:creationId xmlns:a16="http://schemas.microsoft.com/office/drawing/2014/main" id="{B4EDFAAB-66DB-E348-B5CA-177EED9D1DAF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flipH="1">
            <a:off x="7221158" y="2383359"/>
            <a:ext cx="1889788" cy="35275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170352"/>
            <a:ext cx="148399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Open Host Service</a:t>
            </a:r>
            <a:endParaRPr sz="1400" dirty="0"/>
          </a:p>
        </p:txBody>
      </p:sp>
      <p:cxnSp>
        <p:nvCxnSpPr>
          <p:cNvPr id="18" name="Google Shape;211;p29">
            <a:extLst>
              <a:ext uri="{FF2B5EF4-FFF2-40B4-BE49-F238E27FC236}">
                <a16:creationId xmlns:a16="http://schemas.microsoft.com/office/drawing/2014/main" id="{9297BCB9-2589-2B4E-82E6-E21776C184A8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7528919" y="3478114"/>
            <a:ext cx="168490" cy="22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6F65ACF6-BB8C-9045-9783-30C648B85C3A}"/>
              </a:ext>
            </a:extLst>
          </p:cNvPr>
          <p:cNvSpPr txBox="1"/>
          <p:nvPr/>
        </p:nvSpPr>
        <p:spPr>
          <a:xfrm>
            <a:off x="4794381" y="5000910"/>
            <a:ext cx="3329202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open-host service</a:t>
            </a:r>
            <a:r>
              <a:rPr lang="en" sz="1400" b="1" dirty="0"/>
              <a:t> </a:t>
            </a:r>
            <a:r>
              <a:rPr lang="en" sz="1400" dirty="0"/>
              <a:t>provides a </a:t>
            </a:r>
            <a:r>
              <a:rPr lang="en" sz="1400" b="1" dirty="0"/>
              <a:t>contract</a:t>
            </a:r>
            <a:r>
              <a:rPr lang="en" sz="1400" dirty="0"/>
              <a:t> – provided we honor that contract, we can change our service implementation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</a:t>
            </a:r>
            <a:r>
              <a:rPr lang="en" sz="1400" b="1" dirty="0"/>
              <a:t>document</a:t>
            </a:r>
            <a:r>
              <a:rPr lang="en" sz="1400" dirty="0"/>
              <a:t> a contract so all sides know what they can rely on.</a:t>
            </a:r>
            <a:endParaRPr sz="1400" dirty="0"/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E7DCCD34-60D5-CA46-94AD-2A9F4B71CDFA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6458982" y="4220113"/>
            <a:ext cx="762176" cy="78079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212;p29">
            <a:extLst>
              <a:ext uri="{FF2B5EF4-FFF2-40B4-BE49-F238E27FC236}">
                <a16:creationId xmlns:a16="http://schemas.microsoft.com/office/drawing/2014/main" id="{F3D8D5B2-9832-0549-94D0-FD0057702CCB}"/>
              </a:ext>
            </a:extLst>
          </p:cNvPr>
          <p:cNvSpPr txBox="1"/>
          <p:nvPr/>
        </p:nvSpPr>
        <p:spPr>
          <a:xfrm>
            <a:off x="2474744" y="1521632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</a:t>
            </a:r>
            <a:r>
              <a:rPr lang="en" sz="1400" i="1" dirty="0"/>
              <a:t>contract</a:t>
            </a:r>
            <a:r>
              <a:rPr lang="en" sz="1400" dirty="0"/>
              <a:t> makes </a:t>
            </a:r>
            <a:r>
              <a:rPr lang="en" sz="1400" i="1" dirty="0"/>
              <a:t>necessary coupling</a:t>
            </a:r>
            <a:r>
              <a:rPr lang="en" sz="1400" dirty="0"/>
              <a:t> </a:t>
            </a:r>
            <a:r>
              <a:rPr lang="en" sz="1400" b="1" dirty="0"/>
              <a:t>habitable</a:t>
            </a:r>
            <a:r>
              <a:rPr lang="en" sz="1400" dirty="0"/>
              <a:t> for both supplier and customer.</a:t>
            </a:r>
            <a:endParaRPr sz="1400" dirty="0"/>
          </a:p>
        </p:txBody>
      </p:sp>
      <p:cxnSp>
        <p:nvCxnSpPr>
          <p:cNvPr id="22" name="Google Shape;209;p29">
            <a:extLst>
              <a:ext uri="{FF2B5EF4-FFF2-40B4-BE49-F238E27FC236}">
                <a16:creationId xmlns:a16="http://schemas.microsoft.com/office/drawing/2014/main" id="{4861F753-E924-864E-8126-7673B80C43E0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>
            <a:off x="3663107" y="2352598"/>
            <a:ext cx="2455301" cy="76860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12;p29">
            <a:extLst>
              <a:ext uri="{FF2B5EF4-FFF2-40B4-BE49-F238E27FC236}">
                <a16:creationId xmlns:a16="http://schemas.microsoft.com/office/drawing/2014/main" id="{155E81D0-7421-1D46-95EF-4FD198B5368A}"/>
              </a:ext>
            </a:extLst>
          </p:cNvPr>
          <p:cNvSpPr txBox="1"/>
          <p:nvPr/>
        </p:nvSpPr>
        <p:spPr>
          <a:xfrm>
            <a:off x="642536" y="4882224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I</a:t>
            </a:r>
            <a:r>
              <a:rPr lang="en" sz="1400" dirty="0"/>
              <a:t>n </a:t>
            </a:r>
            <a:r>
              <a:rPr lang="en" sz="1400" b="1" dirty="0"/>
              <a:t>promise theory</a:t>
            </a:r>
            <a:r>
              <a:rPr lang="en" sz="1400" dirty="0"/>
              <a:t> the service is an </a:t>
            </a:r>
            <a:r>
              <a:rPr lang="en" sz="1400" i="1" dirty="0"/>
              <a:t>agent</a:t>
            </a:r>
            <a:r>
              <a:rPr lang="en" sz="1400" dirty="0"/>
              <a:t> that makes a promise about its capabilities.</a:t>
            </a:r>
            <a:endParaRPr sz="1400" dirty="0"/>
          </a:p>
        </p:txBody>
      </p:sp>
      <p:cxnSp>
        <p:nvCxnSpPr>
          <p:cNvPr id="25" name="Google Shape;213;p29">
            <a:extLst>
              <a:ext uri="{FF2B5EF4-FFF2-40B4-BE49-F238E27FC236}">
                <a16:creationId xmlns:a16="http://schemas.microsoft.com/office/drawing/2014/main" id="{8032CFA5-AD42-CF45-8A5E-4FB10CA9153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019261" y="3876046"/>
            <a:ext cx="3894134" cy="14216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B1E83-6B36-3540-A245-2E610F60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6C11-9ECA-0644-BDE5-086A44EC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14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C3A73-CC00-9BDE-82DC-87E650E0E73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8B3B5-0473-94FA-F3E1-AF6C816F7C3D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18C8E1-9F82-8BEA-F069-249BC2EF6914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929089-D379-6B41-AFB4-959E917C2558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9AF811-2A92-57B6-1170-3A3BA60F1001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6448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064-6871-6E4F-BA12-A7E8499E07A4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D8912-8E3B-6148-9015-44E6282F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41D1-84D7-F044-B19A-3ECEA4C9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E6C9DAFD-DFB3-D840-823B-AFDE115BD78D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9">
            <a:extLst>
              <a:ext uri="{FF2B5EF4-FFF2-40B4-BE49-F238E27FC236}">
                <a16:creationId xmlns:a16="http://schemas.microsoft.com/office/drawing/2014/main" id="{95EA0F5B-D9E1-C94D-BFA8-C78EEED0B22E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Restaurant Availability</a:t>
            </a:r>
            <a:endParaRPr sz="1200" u="sng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BFECCF54-40D3-904C-B8AE-BAF3CE467AB9}"/>
              </a:ext>
            </a:extLst>
          </p:cNvPr>
          <p:cNvCxnSpPr>
            <a:cxnSpLocks/>
          </p:cNvCxnSpPr>
          <p:nvPr/>
        </p:nvCxnSpPr>
        <p:spPr>
          <a:xfrm rot="10800000">
            <a:off x="4348707" y="3490960"/>
            <a:ext cx="2653800" cy="6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CC1654DD-4020-9D4A-A6FF-717098A8695A}"/>
              </a:ext>
            </a:extLst>
          </p:cNvPr>
          <p:cNvSpPr txBox="1"/>
          <p:nvPr/>
        </p:nvSpPr>
        <p:spPr>
          <a:xfrm>
            <a:off x="7225699" y="3150573"/>
            <a:ext cx="48582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?</a:t>
            </a:r>
            <a:endParaRPr sz="2800" dirty="0"/>
          </a:p>
        </p:txBody>
      </p:sp>
      <p:sp>
        <p:nvSpPr>
          <p:cNvPr id="19" name="Google Shape;212;p29">
            <a:extLst>
              <a:ext uri="{FF2B5EF4-FFF2-40B4-BE49-F238E27FC236}">
                <a16:creationId xmlns:a16="http://schemas.microsoft.com/office/drawing/2014/main" id="{7DA5849A-68B6-8148-92A9-681764F09DA2}"/>
              </a:ext>
            </a:extLst>
          </p:cNvPr>
          <p:cNvSpPr txBox="1"/>
          <p:nvPr/>
        </p:nvSpPr>
        <p:spPr>
          <a:xfrm>
            <a:off x="4794381" y="5000910"/>
            <a:ext cx="2376725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How do I know </a:t>
            </a:r>
            <a:r>
              <a:rPr lang="en-GB" sz="1400" b="1" dirty="0"/>
              <a:t>who exposes the data</a:t>
            </a:r>
            <a:r>
              <a:rPr lang="en-GB" sz="1400" dirty="0"/>
              <a:t> that I need? How do I find the endpoint that I want to consume from?</a:t>
            </a:r>
            <a:endParaRPr sz="1400" dirty="0"/>
          </a:p>
        </p:txBody>
      </p:sp>
      <p:cxnSp>
        <p:nvCxnSpPr>
          <p:cNvPr id="20" name="Google Shape;213;p29">
            <a:extLst>
              <a:ext uri="{FF2B5EF4-FFF2-40B4-BE49-F238E27FC236}">
                <a16:creationId xmlns:a16="http://schemas.microsoft.com/office/drawing/2014/main" id="{30B95CA8-1D6C-F74F-BFF5-56452B38B0ED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flipV="1">
            <a:off x="5982744" y="3458335"/>
            <a:ext cx="1242955" cy="154257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12;p29">
            <a:extLst>
              <a:ext uri="{FF2B5EF4-FFF2-40B4-BE49-F238E27FC236}">
                <a16:creationId xmlns:a16="http://schemas.microsoft.com/office/drawing/2014/main" id="{AD807901-9194-C74C-AFB1-9ED3DB25630C}"/>
              </a:ext>
            </a:extLst>
          </p:cNvPr>
          <p:cNvSpPr txBox="1"/>
          <p:nvPr/>
        </p:nvSpPr>
        <p:spPr>
          <a:xfrm>
            <a:off x="5956801" y="1226077"/>
            <a:ext cx="2653799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search all the GitHub Repos in case you documented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put a message out on Slack or Teams asking if anyone knows who exposes it?</a:t>
            </a:r>
            <a:endParaRPr sz="1400" dirty="0"/>
          </a:p>
        </p:txBody>
      </p:sp>
      <p:pic>
        <p:nvPicPr>
          <p:cNvPr id="1026" name="Picture 2" descr="Image result for github icon">
            <a:extLst>
              <a:ext uri="{FF2B5EF4-FFF2-40B4-BE49-F238E27FC236}">
                <a16:creationId xmlns:a16="http://schemas.microsoft.com/office/drawing/2014/main" id="{6D5C16B3-63BE-744D-84AF-76E7C393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142" y="1647295"/>
            <a:ext cx="646006" cy="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lack icon">
            <a:extLst>
              <a:ext uri="{FF2B5EF4-FFF2-40B4-BE49-F238E27FC236}">
                <a16:creationId xmlns:a16="http://schemas.microsoft.com/office/drawing/2014/main" id="{752C6FD1-610E-6840-8453-73AFDDD9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59" y="1616388"/>
            <a:ext cx="656700" cy="7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oogle Shape;213;p29">
            <a:extLst>
              <a:ext uri="{FF2B5EF4-FFF2-40B4-BE49-F238E27FC236}">
                <a16:creationId xmlns:a16="http://schemas.microsoft.com/office/drawing/2014/main" id="{9C4595CF-5868-6340-9A4E-2F1F2600CF78}"/>
              </a:ext>
            </a:extLst>
          </p:cNvPr>
          <p:cNvCxnSpPr>
            <a:cxnSpLocks/>
            <a:stCxn id="24" idx="1"/>
            <a:endCxn id="1028" idx="3"/>
          </p:cNvCxnSpPr>
          <p:nvPr/>
        </p:nvCxnSpPr>
        <p:spPr>
          <a:xfrm flipH="1">
            <a:off x="5132259" y="1964726"/>
            <a:ext cx="824542" cy="5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Google Shape;213;p29">
            <a:extLst>
              <a:ext uri="{FF2B5EF4-FFF2-40B4-BE49-F238E27FC236}">
                <a16:creationId xmlns:a16="http://schemas.microsoft.com/office/drawing/2014/main" id="{EA4BD76C-18CD-6D42-853E-4313681B9E9E}"/>
              </a:ext>
            </a:extLst>
          </p:cNvPr>
          <p:cNvCxnSpPr>
            <a:cxnSpLocks/>
            <a:stCxn id="24" idx="3"/>
            <a:endCxn id="1026" idx="1"/>
          </p:cNvCxnSpPr>
          <p:nvPr/>
        </p:nvCxnSpPr>
        <p:spPr>
          <a:xfrm>
            <a:off x="8610600" y="1964726"/>
            <a:ext cx="824542" cy="557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EEDA2B-AB55-794A-854F-33177740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D0DD9-F03E-9E41-8B5A-A6D0434C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16</a:t>
            </a:fld>
            <a:endParaRPr lang="en-US"/>
          </a:p>
        </p:txBody>
      </p:sp>
      <p:sp>
        <p:nvSpPr>
          <p:cNvPr id="11" name="Google Shape;104;p25">
            <a:extLst>
              <a:ext uri="{FF2B5EF4-FFF2-40B4-BE49-F238E27FC236}">
                <a16:creationId xmlns:a16="http://schemas.microsoft.com/office/drawing/2014/main" id="{8FF695E6-3277-172E-7651-8964827896C5}"/>
              </a:ext>
            </a:extLst>
          </p:cNvPr>
          <p:cNvSpPr txBox="1"/>
          <p:nvPr/>
        </p:nvSpPr>
        <p:spPr>
          <a:xfrm>
            <a:off x="0" y="-1306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Discovering Producers</a:t>
            </a:r>
            <a:endParaRPr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82173-87F9-6F63-22DD-41B8F7A88FAA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139AC-D556-7001-2CDA-A6F5DB4F3B29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4B664-904B-9A55-A93D-5D72FE7A8CCC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FF324-4084-8D04-0165-07F6BADD844F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4AED8-9C7D-9651-AECB-777E702693D9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793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60DF3766-CF7B-9941-B9B0-9C385B99C6DC}"/>
              </a:ext>
            </a:extLst>
          </p:cNvPr>
          <p:cNvSpPr/>
          <p:nvPr/>
        </p:nvSpPr>
        <p:spPr>
          <a:xfrm>
            <a:off x="7089410" y="362175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1;p29">
            <a:extLst>
              <a:ext uri="{FF2B5EF4-FFF2-40B4-BE49-F238E27FC236}">
                <a16:creationId xmlns:a16="http://schemas.microsoft.com/office/drawing/2014/main" id="{C9B42D74-DBBC-E349-BF64-E9FCC0F1562A}"/>
              </a:ext>
            </a:extLst>
          </p:cNvPr>
          <p:cNvSpPr txBox="1"/>
          <p:nvPr/>
        </p:nvSpPr>
        <p:spPr>
          <a:xfrm>
            <a:off x="7962935" y="4415728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cxnSp>
        <p:nvCxnSpPr>
          <p:cNvPr id="13" name="Google Shape;208;p29">
            <a:extLst>
              <a:ext uri="{FF2B5EF4-FFF2-40B4-BE49-F238E27FC236}">
                <a16:creationId xmlns:a16="http://schemas.microsoft.com/office/drawing/2014/main" id="{0E95891A-C0C8-0B40-BCC1-044E50943F7B}"/>
              </a:ext>
            </a:extLst>
          </p:cNvPr>
          <p:cNvCxnSpPr>
            <a:cxnSpLocks/>
          </p:cNvCxnSpPr>
          <p:nvPr/>
        </p:nvCxnSpPr>
        <p:spPr>
          <a:xfrm flipH="1">
            <a:off x="3573870" y="4151003"/>
            <a:ext cx="3438165" cy="2651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4" name="Google Shape;210;p29">
            <a:extLst>
              <a:ext uri="{FF2B5EF4-FFF2-40B4-BE49-F238E27FC236}">
                <a16:creationId xmlns:a16="http://schemas.microsoft.com/office/drawing/2014/main" id="{580A6412-3703-F34F-81B5-98F17089A886}"/>
              </a:ext>
            </a:extLst>
          </p:cNvPr>
          <p:cNvSpPr txBox="1"/>
          <p:nvPr/>
        </p:nvSpPr>
        <p:spPr>
          <a:xfrm rot="-5400000">
            <a:off x="6488686" y="3931217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A9BBA8E-FEB7-2A4E-8801-E25C8B548134}"/>
              </a:ext>
            </a:extLst>
          </p:cNvPr>
          <p:cNvSpPr txBox="1"/>
          <p:nvPr/>
        </p:nvSpPr>
        <p:spPr>
          <a:xfrm>
            <a:off x="2832780" y="3800205"/>
            <a:ext cx="485828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?</a:t>
            </a:r>
            <a:endParaRPr sz="2800" dirty="0"/>
          </a:p>
        </p:txBody>
      </p:sp>
      <p:sp>
        <p:nvSpPr>
          <p:cNvPr id="18" name="Google Shape;212;p29">
            <a:extLst>
              <a:ext uri="{FF2B5EF4-FFF2-40B4-BE49-F238E27FC236}">
                <a16:creationId xmlns:a16="http://schemas.microsoft.com/office/drawing/2014/main" id="{44CD9E35-BB90-AD43-A624-92F75EF1349A}"/>
              </a:ext>
            </a:extLst>
          </p:cNvPr>
          <p:cNvSpPr txBox="1"/>
          <p:nvPr/>
        </p:nvSpPr>
        <p:spPr>
          <a:xfrm>
            <a:off x="4803909" y="5654053"/>
            <a:ext cx="2376725" cy="4924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Who consumes the messages I send? Whom do I have a contract with?</a:t>
            </a:r>
            <a:endParaRPr sz="1000" dirty="0"/>
          </a:p>
        </p:txBody>
      </p:sp>
      <p:cxnSp>
        <p:nvCxnSpPr>
          <p:cNvPr id="19" name="Google Shape;213;p29">
            <a:extLst>
              <a:ext uri="{FF2B5EF4-FFF2-40B4-BE49-F238E27FC236}">
                <a16:creationId xmlns:a16="http://schemas.microsoft.com/office/drawing/2014/main" id="{B9FF37A6-0613-EF4A-ABAD-D8931F1BFE1F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3075694" y="4415728"/>
            <a:ext cx="2161576" cy="12150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1" name="Google Shape;212;p29">
            <a:extLst>
              <a:ext uri="{FF2B5EF4-FFF2-40B4-BE49-F238E27FC236}">
                <a16:creationId xmlns:a16="http://schemas.microsoft.com/office/drawing/2014/main" id="{C4BFAE9E-E7DF-8442-B9FC-945B49FEDD5A}"/>
              </a:ext>
            </a:extLst>
          </p:cNvPr>
          <p:cNvSpPr txBox="1"/>
          <p:nvPr/>
        </p:nvSpPr>
        <p:spPr>
          <a:xfrm>
            <a:off x="6233875" y="1286226"/>
            <a:ext cx="2376725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search all the GitHub Repos looking for the name of my message hoping to find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- Do I want to put a message out on Slack or Teams asking if anyone consumes it?</a:t>
            </a:r>
            <a:endParaRPr sz="1400" dirty="0"/>
          </a:p>
        </p:txBody>
      </p:sp>
      <p:pic>
        <p:nvPicPr>
          <p:cNvPr id="22" name="Picture 2" descr="Image result for github icon">
            <a:extLst>
              <a:ext uri="{FF2B5EF4-FFF2-40B4-BE49-F238E27FC236}">
                <a16:creationId xmlns:a16="http://schemas.microsoft.com/office/drawing/2014/main" id="{66AFBF22-F10F-8048-B0FA-3EEA2307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722" y="1903774"/>
            <a:ext cx="646006" cy="64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oogle Shape;213;p29">
            <a:extLst>
              <a:ext uri="{FF2B5EF4-FFF2-40B4-BE49-F238E27FC236}">
                <a16:creationId xmlns:a16="http://schemas.microsoft.com/office/drawing/2014/main" id="{5E70B7FE-5024-C442-8052-7DE437B52AE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0600" y="2024875"/>
            <a:ext cx="466122" cy="20190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4" name="Picture 4" descr="Image result for slack icon">
            <a:extLst>
              <a:ext uri="{FF2B5EF4-FFF2-40B4-BE49-F238E27FC236}">
                <a16:creationId xmlns:a16="http://schemas.microsoft.com/office/drawing/2014/main" id="{0B5794C7-8DEF-5B48-A83E-609AA5B2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737" y="1877630"/>
            <a:ext cx="656700" cy="7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oogle Shape;213;p29">
            <a:extLst>
              <a:ext uri="{FF2B5EF4-FFF2-40B4-BE49-F238E27FC236}">
                <a16:creationId xmlns:a16="http://schemas.microsoft.com/office/drawing/2014/main" id="{CDE9D7C4-9BCD-DB44-AFDE-AE52B023147F}"/>
              </a:ext>
            </a:extLst>
          </p:cNvPr>
          <p:cNvCxnSpPr>
            <a:cxnSpLocks/>
          </p:cNvCxnSpPr>
          <p:nvPr/>
        </p:nvCxnSpPr>
        <p:spPr>
          <a:xfrm flipH="1">
            <a:off x="5792437" y="2226778"/>
            <a:ext cx="441438" cy="476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9" name="Google Shape;203;p29">
            <a:extLst>
              <a:ext uri="{FF2B5EF4-FFF2-40B4-BE49-F238E27FC236}">
                <a16:creationId xmlns:a16="http://schemas.microsoft.com/office/drawing/2014/main" id="{EFE1C1BC-39CB-844D-AE42-9495B9FE8373}"/>
              </a:ext>
            </a:extLst>
          </p:cNvPr>
          <p:cNvSpPr txBox="1"/>
          <p:nvPr/>
        </p:nvSpPr>
        <p:spPr>
          <a:xfrm>
            <a:off x="4330143" y="3997130"/>
            <a:ext cx="1576602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2D2AC-D632-3743-BEB1-9E671600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C7C80-10B4-2744-BDB4-C5089089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17</a:t>
            </a:fld>
            <a:endParaRPr lang="en-US"/>
          </a:p>
        </p:txBody>
      </p:sp>
      <p:sp>
        <p:nvSpPr>
          <p:cNvPr id="11" name="Google Shape;104;p25">
            <a:extLst>
              <a:ext uri="{FF2B5EF4-FFF2-40B4-BE49-F238E27FC236}">
                <a16:creationId xmlns:a16="http://schemas.microsoft.com/office/drawing/2014/main" id="{D5908C21-33F6-7A7E-B4ED-FB4CC5AC5A05}"/>
              </a:ext>
            </a:extLst>
          </p:cNvPr>
          <p:cNvSpPr txBox="1"/>
          <p:nvPr/>
        </p:nvSpPr>
        <p:spPr>
          <a:xfrm>
            <a:off x="0" y="-1306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Discovering Producers</a:t>
            </a:r>
            <a:endParaRPr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4ADF6-8754-349B-ECD7-B82449E61379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02FDC-8FEC-8283-E9A3-842F8A50CCDC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0C6BA-0930-00FD-5F07-CF3C35726816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F1AAB-8266-511D-5BC4-99D6A020C972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EB4D65-22E8-B90F-4EC3-83EFFCF4FD4E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9193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0" y="6331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Asynchronous Endpoints</a:t>
            </a:r>
            <a:endParaRPr sz="2400" dirty="0"/>
          </a:p>
        </p:txBody>
      </p:sp>
      <p:sp>
        <p:nvSpPr>
          <p:cNvPr id="3" name="Google Shape;195;p29">
            <a:extLst>
              <a:ext uri="{FF2B5EF4-FFF2-40B4-BE49-F238E27FC236}">
                <a16:creationId xmlns:a16="http://schemas.microsoft.com/office/drawing/2014/main" id="{67711F67-AE59-294E-AB2A-4945F132C682}"/>
              </a:ext>
            </a:extLst>
          </p:cNvPr>
          <p:cNvSpPr/>
          <p:nvPr/>
        </p:nvSpPr>
        <p:spPr>
          <a:xfrm>
            <a:off x="32044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00;p29">
            <a:extLst>
              <a:ext uri="{FF2B5EF4-FFF2-40B4-BE49-F238E27FC236}">
                <a16:creationId xmlns:a16="http://schemas.microsoft.com/office/drawing/2014/main" id="{545FF081-4DCE-A64F-82AB-CF264D2B504C}"/>
              </a:ext>
            </a:extLst>
          </p:cNvPr>
          <p:cNvSpPr txBox="1"/>
          <p:nvPr/>
        </p:nvSpPr>
        <p:spPr>
          <a:xfrm>
            <a:off x="3204482" y="3762585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</p:cNvCxnSpPr>
          <p:nvPr/>
        </p:nvCxnSpPr>
        <p:spPr>
          <a:xfrm flipH="1">
            <a:off x="5454127" y="3497860"/>
            <a:ext cx="154838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F120-CAD2-8F43-B757-84CC7146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94B8DE-48B9-FE4B-82A8-05D5F254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94442-DCDC-214A-890D-FB4C6F837983}"/>
              </a:ext>
            </a:extLst>
          </p:cNvPr>
          <p:cNvSpPr/>
          <p:nvPr/>
        </p:nvSpPr>
        <p:spPr>
          <a:xfrm>
            <a:off x="5970494" y="2968610"/>
            <a:ext cx="355002" cy="355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F255E-B2F1-5B4A-99EC-D7A8C4FD60C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32609" y="3146362"/>
            <a:ext cx="237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530362-F36D-BD41-BF4B-A2D14C602897}"/>
              </a:ext>
            </a:extLst>
          </p:cNvPr>
          <p:cNvCxnSpPr/>
          <p:nvPr/>
        </p:nvCxnSpPr>
        <p:spPr>
          <a:xfrm flipV="1">
            <a:off x="5732609" y="2736114"/>
            <a:ext cx="0" cy="41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8CDBE1B-EF8E-9040-9323-FB1DDF20FFB0}"/>
              </a:ext>
            </a:extLst>
          </p:cNvPr>
          <p:cNvSpPr/>
          <p:nvPr/>
        </p:nvSpPr>
        <p:spPr>
          <a:xfrm>
            <a:off x="5615492" y="2517289"/>
            <a:ext cx="258183" cy="218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5DE87-732E-8045-B832-1E409D8ED53D}"/>
              </a:ext>
            </a:extLst>
          </p:cNvPr>
          <p:cNvSpPr txBox="1"/>
          <p:nvPr/>
        </p:nvSpPr>
        <p:spPr>
          <a:xfrm>
            <a:off x="8024796" y="1553876"/>
            <a:ext cx="3914807" cy="923330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Our Asynchronous APIs need documenting just like any other API (HTTP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5A04D341-FCF8-2648-B0AA-6D4990406B9C}"/>
              </a:ext>
            </a:extLst>
          </p:cNvPr>
          <p:cNvSpPr txBox="1"/>
          <p:nvPr/>
        </p:nvSpPr>
        <p:spPr>
          <a:xfrm>
            <a:off x="585393" y="1795735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message, because it is the contract</a:t>
            </a:r>
            <a:endParaRPr sz="1400" dirty="0"/>
          </a:p>
        </p:txBody>
      </p:sp>
      <p:cxnSp>
        <p:nvCxnSpPr>
          <p:cNvPr id="27" name="Google Shape;209;p29">
            <a:extLst>
              <a:ext uri="{FF2B5EF4-FFF2-40B4-BE49-F238E27FC236}">
                <a16:creationId xmlns:a16="http://schemas.microsoft.com/office/drawing/2014/main" id="{DA9E03DC-6E6E-EA41-9BC9-F2C299DF9E8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962118" y="2211218"/>
            <a:ext cx="3156290" cy="90998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9" name="Google Shape;212;p29">
            <a:extLst>
              <a:ext uri="{FF2B5EF4-FFF2-40B4-BE49-F238E27FC236}">
                <a16:creationId xmlns:a16="http://schemas.microsoft.com/office/drawing/2014/main" id="{1B8EBAED-57F4-F443-9FD4-D30CDD2AFD54}"/>
              </a:ext>
            </a:extLst>
          </p:cNvPr>
          <p:cNvSpPr txBox="1"/>
          <p:nvPr/>
        </p:nvSpPr>
        <p:spPr>
          <a:xfrm>
            <a:off x="608490" y="5067852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channel so we know where the message is flowing</a:t>
            </a:r>
            <a:endParaRPr sz="1400" dirty="0"/>
          </a:p>
        </p:txBody>
      </p:sp>
      <p:cxnSp>
        <p:nvCxnSpPr>
          <p:cNvPr id="30" name="Google Shape;209;p29">
            <a:extLst>
              <a:ext uri="{FF2B5EF4-FFF2-40B4-BE49-F238E27FC236}">
                <a16:creationId xmlns:a16="http://schemas.microsoft.com/office/drawing/2014/main" id="{90CF8C30-2835-E14A-9E71-937BB60BE9F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85215" y="3629859"/>
            <a:ext cx="3243102" cy="185347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3" name="Google Shape;212;p29">
            <a:extLst>
              <a:ext uri="{FF2B5EF4-FFF2-40B4-BE49-F238E27FC236}">
                <a16:creationId xmlns:a16="http://schemas.microsoft.com/office/drawing/2014/main" id="{B089C52D-743E-AB47-BD52-C5558CA34D15}"/>
              </a:ext>
            </a:extLst>
          </p:cNvPr>
          <p:cNvSpPr txBox="1"/>
          <p:nvPr/>
        </p:nvSpPr>
        <p:spPr>
          <a:xfrm>
            <a:off x="6046043" y="5279084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the protocol so we know how to send-receive</a:t>
            </a:r>
            <a:endParaRPr sz="1400" dirty="0"/>
          </a:p>
        </p:txBody>
      </p:sp>
      <p:cxnSp>
        <p:nvCxnSpPr>
          <p:cNvPr id="34" name="Google Shape;209;p29">
            <a:extLst>
              <a:ext uri="{FF2B5EF4-FFF2-40B4-BE49-F238E27FC236}">
                <a16:creationId xmlns:a16="http://schemas.microsoft.com/office/drawing/2014/main" id="{63C9C9FF-60FD-ED43-B6C6-9E52AA4264DC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287082" y="3746192"/>
            <a:ext cx="947324" cy="153289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7" name="Google Shape;212;p29">
            <a:extLst>
              <a:ext uri="{FF2B5EF4-FFF2-40B4-BE49-F238E27FC236}">
                <a16:creationId xmlns:a16="http://schemas.microsoft.com/office/drawing/2014/main" id="{B2031A8B-4C1F-A14C-9B2F-ADFF9EC7FD41}"/>
              </a:ext>
            </a:extLst>
          </p:cNvPr>
          <p:cNvSpPr txBox="1"/>
          <p:nvPr/>
        </p:nvSpPr>
        <p:spPr>
          <a:xfrm>
            <a:off x="9144707" y="4556597"/>
            <a:ext cx="2376725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need to document who sends and </a:t>
            </a:r>
            <a:r>
              <a:rPr lang="en" sz="1400" dirty="0" err="1"/>
              <a:t>rece</a:t>
            </a:r>
            <a:r>
              <a:rPr lang="en-GB" sz="1400" dirty="0" err="1"/>
              <a:t>i</a:t>
            </a:r>
            <a:r>
              <a:rPr lang="en" sz="1400" dirty="0" err="1"/>
              <a:t>ves</a:t>
            </a:r>
            <a:r>
              <a:rPr lang="en" sz="1400" dirty="0"/>
              <a:t> to understand flow</a:t>
            </a:r>
            <a:endParaRPr sz="1400" dirty="0"/>
          </a:p>
        </p:txBody>
      </p:sp>
      <p:cxnSp>
        <p:nvCxnSpPr>
          <p:cNvPr id="38" name="Google Shape;209;p29">
            <a:extLst>
              <a:ext uri="{FF2B5EF4-FFF2-40B4-BE49-F238E27FC236}">
                <a16:creationId xmlns:a16="http://schemas.microsoft.com/office/drawing/2014/main" id="{6FB466F4-5EA9-7944-9D54-1CF1DE05B772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827106" y="3478113"/>
            <a:ext cx="1505964" cy="107848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1" name="Google Shape;209;p29">
            <a:extLst>
              <a:ext uri="{FF2B5EF4-FFF2-40B4-BE49-F238E27FC236}">
                <a16:creationId xmlns:a16="http://schemas.microsoft.com/office/drawing/2014/main" id="{A294D82E-6D08-4B45-A3EF-A63AAEA1AF4A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4694382" y="3629859"/>
            <a:ext cx="5638688" cy="92673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0B71CC-9298-378C-D486-35F30165394A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FDE81-EA6C-E74C-1BD9-1D28A730ACE5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309A7-C63C-AEAC-8AF3-BC579178D42A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90DF2-7307-2CE7-A468-5A8EC2BF86C7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D402C-0B60-47FB-75DC-FD39A7BC8C6E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4062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3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7B9A9-DD8B-1B4D-AFA3-0008F2F274EF}"/>
              </a:ext>
            </a:extLst>
          </p:cNvPr>
          <p:cNvSpPr/>
          <p:nvPr/>
        </p:nvSpPr>
        <p:spPr>
          <a:xfrm>
            <a:off x="1951464" y="1776595"/>
            <a:ext cx="80846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Endpoints</a:t>
            </a:r>
            <a:r>
              <a:rPr lang="en-GB" sz="2400" dirty="0"/>
              <a:t> are </a:t>
            </a:r>
            <a:r>
              <a:rPr lang="en-GB" sz="2400" b="1" dirty="0"/>
              <a:t>places where messages are sent or received</a:t>
            </a:r>
            <a:r>
              <a:rPr lang="en-GB" sz="2400" dirty="0"/>
              <a:t> (or both), and they define all the information required for the message exchange.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An </a:t>
            </a:r>
            <a:r>
              <a:rPr lang="en-GB" sz="2400" i="1" dirty="0"/>
              <a:t>endpoint</a:t>
            </a:r>
            <a:r>
              <a:rPr lang="en-GB" sz="2400" dirty="0"/>
              <a:t> describes in a standard-based way </a:t>
            </a:r>
            <a:r>
              <a:rPr lang="en-GB" sz="2400" b="1" dirty="0"/>
              <a:t>where messages should be sent, how they should be sent, and what the messages should look like</a:t>
            </a:r>
            <a:r>
              <a:rPr lang="en-GB" sz="240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E2D49-BD35-6B4A-AE72-7F47CB8E7C92}"/>
              </a:ext>
            </a:extLst>
          </p:cNvPr>
          <p:cNvSpPr/>
          <p:nvPr/>
        </p:nvSpPr>
        <p:spPr>
          <a:xfrm>
            <a:off x="4062760" y="5849035"/>
            <a:ext cx="7969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-us/dotnet/framework/</a:t>
            </a:r>
            <a:r>
              <a:rPr lang="en-US" dirty="0" err="1"/>
              <a:t>wcf</a:t>
            </a:r>
            <a:r>
              <a:rPr lang="en-US" dirty="0"/>
              <a:t>/fundamental-concepts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6D212-59DF-704F-9313-636FFB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F831-6443-6645-ADB2-E85B60F0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8D2A4-2FAE-164B-C01F-29F501256926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86276-C7BA-43DE-0253-3CD56CAB4DF6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88A1E-62C3-285E-0C42-C787191DA8D9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F886A-FD64-D87F-154C-93E06A8D00CC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B8968-6DFB-D18D-B93F-FDCE6A814A18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1" name="Google Shape;194;p29">
            <a:extLst>
              <a:ext uri="{FF2B5EF4-FFF2-40B4-BE49-F238E27FC236}">
                <a16:creationId xmlns:a16="http://schemas.microsoft.com/office/drawing/2014/main" id="{1510DE4D-1FBA-3AF2-0766-D5E36CA94FA0}"/>
              </a:ext>
            </a:extLst>
          </p:cNvPr>
          <p:cNvSpPr txBox="1"/>
          <p:nvPr/>
        </p:nvSpPr>
        <p:spPr>
          <a:xfrm>
            <a:off x="0" y="6331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dirty="0"/>
              <a:t>The ABC of Endpoints</a:t>
            </a:r>
          </a:p>
        </p:txBody>
      </p:sp>
    </p:spTree>
    <p:extLst>
      <p:ext uri="{BB962C8B-B14F-4D97-AF65-F5344CB8AC3E}">
        <p14:creationId xmlns:p14="http://schemas.microsoft.com/office/powerpoint/2010/main" val="36433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4339"/>
            <a:ext cx="10515600" cy="232183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Developer for  more than 25 years</a:t>
            </a:r>
          </a:p>
          <a:p>
            <a:pPr lvl="1"/>
            <a:r>
              <a:rPr lang="en-GB" dirty="0"/>
              <a:t>Stuff I care about: Messaging, EDA, Microservices, TDD, XP, OO, RDD &amp; DDD, Code that Fits in My Head, C#</a:t>
            </a:r>
          </a:p>
          <a:p>
            <a:pPr lvl="1"/>
            <a:r>
              <a:rPr lang="en-GB" dirty="0"/>
              <a:t>Places I have worked: DTI, Reuters, </a:t>
            </a:r>
            <a:r>
              <a:rPr lang="en-GB" dirty="0" err="1"/>
              <a:t>Sungard</a:t>
            </a:r>
            <a:r>
              <a:rPr lang="en-GB" dirty="0"/>
              <a:t>, Beazley, Huddle, Just Eat Takeaway</a:t>
            </a:r>
          </a:p>
          <a:p>
            <a:r>
              <a:rPr lang="en-GB" dirty="0"/>
              <a:t>No smart folks</a:t>
            </a:r>
          </a:p>
          <a:p>
            <a:pPr lvl="1"/>
            <a:r>
              <a:rPr lang="en-GB" dirty="0"/>
              <a:t>Just the folks in this room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2DF1-A555-43FA-AD2F-E7EC51E120F1}" type="slidenum">
              <a:rPr lang="en-GB" smtClean="0"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7C41-DEE7-8C48-9639-52DC1B65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</p:spTree>
    <p:extLst>
      <p:ext uri="{BB962C8B-B14F-4D97-AF65-F5344CB8AC3E}">
        <p14:creationId xmlns:p14="http://schemas.microsoft.com/office/powerpoint/2010/main" val="40683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6"/>
    </mc:Choice>
    <mc:Fallback xmlns="">
      <p:transition spd="slow" advTm="296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12E1EF-A415-4C4B-A653-1D8EC2BB3490}"/>
              </a:ext>
            </a:extLst>
          </p:cNvPr>
          <p:cNvSpPr/>
          <p:nvPr/>
        </p:nvSpPr>
        <p:spPr>
          <a:xfrm>
            <a:off x="980162" y="1586095"/>
            <a:ext cx="2830882" cy="4503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04BF9133-191F-1E4B-A4F4-AF9CD70AC7BB}"/>
              </a:ext>
            </a:extLst>
          </p:cNvPr>
          <p:cNvSpPr txBox="1"/>
          <p:nvPr/>
        </p:nvSpPr>
        <p:spPr>
          <a:xfrm>
            <a:off x="3574" y="11839"/>
            <a:ext cx="12188425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Endpoint – Documenting the Contract</a:t>
            </a:r>
            <a:endParaRPr sz="2400" dirty="0"/>
          </a:p>
        </p:txBody>
      </p:sp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1594105C-1FBF-3845-8BE9-1EF3E4951BA6}"/>
              </a:ext>
            </a:extLst>
          </p:cNvPr>
          <p:cNvSpPr/>
          <p:nvPr/>
        </p:nvSpPr>
        <p:spPr>
          <a:xfrm>
            <a:off x="7079882" y="2968610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FE7843A3-386A-7042-BA36-B9DCBA54185A}"/>
              </a:ext>
            </a:extLst>
          </p:cNvPr>
          <p:cNvSpPr txBox="1"/>
          <p:nvPr/>
        </p:nvSpPr>
        <p:spPr>
          <a:xfrm>
            <a:off x="7953407" y="3762585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sp>
        <p:nvSpPr>
          <p:cNvPr id="10" name="Google Shape;203;p29">
            <a:extLst>
              <a:ext uri="{FF2B5EF4-FFF2-40B4-BE49-F238E27FC236}">
                <a16:creationId xmlns:a16="http://schemas.microsoft.com/office/drawing/2014/main" id="{7C2655C2-761D-7445-91E1-EA7BAD628B43}"/>
              </a:ext>
            </a:extLst>
          </p:cNvPr>
          <p:cNvSpPr txBox="1"/>
          <p:nvPr/>
        </p:nvSpPr>
        <p:spPr>
          <a:xfrm>
            <a:off x="4160465" y="3352500"/>
            <a:ext cx="1526979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/>
              <a:t>RestaurantHoursChanged</a:t>
            </a:r>
            <a:endParaRPr sz="1000" dirty="0"/>
          </a:p>
        </p:txBody>
      </p:sp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945091C9-97BF-DF4E-AC97-DE6FED4C6BA6}"/>
              </a:ext>
            </a:extLst>
          </p:cNvPr>
          <p:cNvSpPr txBox="1"/>
          <p:nvPr/>
        </p:nvSpPr>
        <p:spPr>
          <a:xfrm>
            <a:off x="5687445" y="2654560"/>
            <a:ext cx="6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Upstream</a:t>
            </a:r>
            <a:endParaRPr sz="800"/>
          </a:p>
        </p:txBody>
      </p:sp>
      <p:sp>
        <p:nvSpPr>
          <p:cNvPr id="13" name="Google Shape;206;p29">
            <a:extLst>
              <a:ext uri="{FF2B5EF4-FFF2-40B4-BE49-F238E27FC236}">
                <a16:creationId xmlns:a16="http://schemas.microsoft.com/office/drawing/2014/main" id="{1ABC6F80-CC47-D84E-81CB-C24482315EDC}"/>
              </a:ext>
            </a:extLst>
          </p:cNvPr>
          <p:cNvSpPr txBox="1"/>
          <p:nvPr/>
        </p:nvSpPr>
        <p:spPr>
          <a:xfrm>
            <a:off x="5732609" y="3762585"/>
            <a:ext cx="75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Downstream</a:t>
            </a:r>
            <a:endParaRPr sz="800"/>
          </a:p>
        </p:txBody>
      </p:sp>
      <p:sp>
        <p:nvSpPr>
          <p:cNvPr id="14" name="Google Shape;207;p29">
            <a:extLst>
              <a:ext uri="{FF2B5EF4-FFF2-40B4-BE49-F238E27FC236}">
                <a16:creationId xmlns:a16="http://schemas.microsoft.com/office/drawing/2014/main" id="{C0894513-13F6-C040-B23B-AC920389D06A}"/>
              </a:ext>
            </a:extLst>
          </p:cNvPr>
          <p:cNvSpPr txBox="1"/>
          <p:nvPr/>
        </p:nvSpPr>
        <p:spPr>
          <a:xfrm>
            <a:off x="1246340" y="1902737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Endpoint</a:t>
            </a:r>
            <a:endParaRPr sz="1600"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6F0FD18A-4743-D947-8CA2-CE510A1072F6}"/>
              </a:ext>
            </a:extLst>
          </p:cNvPr>
          <p:cNvCxnSpPr>
            <a:cxnSpLocks/>
            <a:stCxn id="17" idx="0"/>
          </p:cNvCxnSpPr>
          <p:nvPr/>
        </p:nvCxnSpPr>
        <p:spPr>
          <a:xfrm flipH="1">
            <a:off x="5540740" y="3478114"/>
            <a:ext cx="1480378" cy="1974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" name="Google Shape;210;p29">
            <a:extLst>
              <a:ext uri="{FF2B5EF4-FFF2-40B4-BE49-F238E27FC236}">
                <a16:creationId xmlns:a16="http://schemas.microsoft.com/office/drawing/2014/main" id="{0B770F80-7747-1F45-AA86-F5F93BE96A79}"/>
              </a:ext>
            </a:extLst>
          </p:cNvPr>
          <p:cNvSpPr txBox="1"/>
          <p:nvPr/>
        </p:nvSpPr>
        <p:spPr>
          <a:xfrm rot="-5400000">
            <a:off x="6479158" y="3278074"/>
            <a:ext cx="1483998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Endpoint</a:t>
            </a:r>
            <a:endParaRPr sz="1400" dirty="0"/>
          </a:p>
        </p:txBody>
      </p:sp>
      <p:sp>
        <p:nvSpPr>
          <p:cNvPr id="21" name="Google Shape;207;p29">
            <a:extLst>
              <a:ext uri="{FF2B5EF4-FFF2-40B4-BE49-F238E27FC236}">
                <a16:creationId xmlns:a16="http://schemas.microsoft.com/office/drawing/2014/main" id="{3C47584F-5D37-7D40-BD12-726A76EBCA2E}"/>
              </a:ext>
            </a:extLst>
          </p:cNvPr>
          <p:cNvSpPr txBox="1"/>
          <p:nvPr/>
        </p:nvSpPr>
        <p:spPr>
          <a:xfrm>
            <a:off x="1246340" y="3911680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Channel</a:t>
            </a:r>
            <a:endParaRPr sz="1600" dirty="0"/>
          </a:p>
        </p:txBody>
      </p:sp>
      <p:sp>
        <p:nvSpPr>
          <p:cNvPr id="22" name="Google Shape;207;p29">
            <a:extLst>
              <a:ext uri="{FF2B5EF4-FFF2-40B4-BE49-F238E27FC236}">
                <a16:creationId xmlns:a16="http://schemas.microsoft.com/office/drawing/2014/main" id="{B78C5B94-B95E-D34B-867E-FEC81E870065}"/>
              </a:ext>
            </a:extLst>
          </p:cNvPr>
          <p:cNvSpPr txBox="1"/>
          <p:nvPr/>
        </p:nvSpPr>
        <p:spPr>
          <a:xfrm>
            <a:off x="1249027" y="4741903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Binding</a:t>
            </a:r>
            <a:endParaRPr sz="1600" dirty="0"/>
          </a:p>
        </p:txBody>
      </p:sp>
      <p:sp>
        <p:nvSpPr>
          <p:cNvPr id="23" name="Google Shape;207;p29">
            <a:extLst>
              <a:ext uri="{FF2B5EF4-FFF2-40B4-BE49-F238E27FC236}">
                <a16:creationId xmlns:a16="http://schemas.microsoft.com/office/drawing/2014/main" id="{55370121-ADD9-474F-BA27-632D81A7667C}"/>
              </a:ext>
            </a:extLst>
          </p:cNvPr>
          <p:cNvSpPr txBox="1"/>
          <p:nvPr/>
        </p:nvSpPr>
        <p:spPr>
          <a:xfrm>
            <a:off x="1246340" y="2644767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Message</a:t>
            </a:r>
            <a:endParaRPr sz="1600" dirty="0"/>
          </a:p>
        </p:txBody>
      </p:sp>
      <p:sp>
        <p:nvSpPr>
          <p:cNvPr id="26" name="Google Shape;212;p29">
            <a:extLst>
              <a:ext uri="{FF2B5EF4-FFF2-40B4-BE49-F238E27FC236}">
                <a16:creationId xmlns:a16="http://schemas.microsoft.com/office/drawing/2014/main" id="{5E5D6696-FAF8-5443-8420-BCB1D81F85E5}"/>
              </a:ext>
            </a:extLst>
          </p:cNvPr>
          <p:cNvSpPr txBox="1"/>
          <p:nvPr/>
        </p:nvSpPr>
        <p:spPr>
          <a:xfrm>
            <a:off x="4529848" y="4550782"/>
            <a:ext cx="3095935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channel </a:t>
            </a:r>
            <a:r>
              <a:rPr lang="en" sz="1400" dirty="0"/>
              <a:t>is the logical pipe over which messages flow. It is our address.</a:t>
            </a:r>
            <a:endParaRPr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F67DC3-FD67-114B-8BCE-8ED015F4C3A4}"/>
              </a:ext>
            </a:extLst>
          </p:cNvPr>
          <p:cNvCxnSpPr>
            <a:cxnSpLocks/>
            <a:stCxn id="26" idx="1"/>
            <a:endCxn id="21" idx="3"/>
          </p:cNvCxnSpPr>
          <p:nvPr/>
        </p:nvCxnSpPr>
        <p:spPr>
          <a:xfrm flipH="1" flipV="1">
            <a:off x="3544866" y="4127109"/>
            <a:ext cx="984982" cy="7314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12;p29">
            <a:extLst>
              <a:ext uri="{FF2B5EF4-FFF2-40B4-BE49-F238E27FC236}">
                <a16:creationId xmlns:a16="http://schemas.microsoft.com/office/drawing/2014/main" id="{677607BE-FC58-4E49-9652-B2476B19C65A}"/>
              </a:ext>
            </a:extLst>
          </p:cNvPr>
          <p:cNvSpPr txBox="1"/>
          <p:nvPr/>
        </p:nvSpPr>
        <p:spPr>
          <a:xfrm>
            <a:off x="4517230" y="1962793"/>
            <a:ext cx="332460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</a:t>
            </a:r>
            <a:r>
              <a:rPr lang="en" sz="1400" b="1" dirty="0"/>
              <a:t>message </a:t>
            </a:r>
            <a:r>
              <a:rPr lang="en" sz="1400" dirty="0"/>
              <a:t>is data that we send or receive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3F865F-CD6C-F74A-B4FD-EC918E7D8759}"/>
              </a:ext>
            </a:extLst>
          </p:cNvPr>
          <p:cNvCxnSpPr>
            <a:cxnSpLocks/>
            <a:stCxn id="32" idx="1"/>
            <a:endCxn id="23" idx="3"/>
          </p:cNvCxnSpPr>
          <p:nvPr/>
        </p:nvCxnSpPr>
        <p:spPr>
          <a:xfrm flipH="1">
            <a:off x="3544866" y="2162833"/>
            <a:ext cx="972364" cy="6973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12;p29">
            <a:extLst>
              <a:ext uri="{FF2B5EF4-FFF2-40B4-BE49-F238E27FC236}">
                <a16:creationId xmlns:a16="http://schemas.microsoft.com/office/drawing/2014/main" id="{DC3FAAFF-F3B2-654C-9F3D-0972CE7CF34C}"/>
              </a:ext>
            </a:extLst>
          </p:cNvPr>
          <p:cNvSpPr txBox="1"/>
          <p:nvPr/>
        </p:nvSpPr>
        <p:spPr>
          <a:xfrm>
            <a:off x="4673214" y="5395136"/>
            <a:ext cx="3095935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binding </a:t>
            </a:r>
            <a:r>
              <a:rPr lang="en" sz="1400" dirty="0"/>
              <a:t>is the details of how we implement the channel: what transport and encoding does the service support that allows messages to flow for example AMQP and Plain/Text.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DE266C-F435-494C-A93C-6E30E0CF5685}"/>
              </a:ext>
            </a:extLst>
          </p:cNvPr>
          <p:cNvCxnSpPr>
            <a:cxnSpLocks/>
            <a:stCxn id="36" idx="1"/>
            <a:endCxn id="22" idx="3"/>
          </p:cNvCxnSpPr>
          <p:nvPr/>
        </p:nvCxnSpPr>
        <p:spPr>
          <a:xfrm flipH="1" flipV="1">
            <a:off x="3547553" y="4957332"/>
            <a:ext cx="1125661" cy="10687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09D132-CD99-BE4B-A725-AB8A9EE4F90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395603" y="4298833"/>
            <a:ext cx="2687" cy="4430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12;p29">
            <a:extLst>
              <a:ext uri="{FF2B5EF4-FFF2-40B4-BE49-F238E27FC236}">
                <a16:creationId xmlns:a16="http://schemas.microsoft.com/office/drawing/2014/main" id="{32C9FBE3-0978-B84C-8EC6-728E8A4F1733}"/>
              </a:ext>
            </a:extLst>
          </p:cNvPr>
          <p:cNvSpPr txBox="1"/>
          <p:nvPr/>
        </p:nvSpPr>
        <p:spPr>
          <a:xfrm>
            <a:off x="8407430" y="5781440"/>
            <a:ext cx="3190671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principle you can have </a:t>
            </a:r>
            <a:r>
              <a:rPr lang="en" sz="1400" b="1" dirty="0"/>
              <a:t>multiple</a:t>
            </a:r>
            <a:r>
              <a:rPr lang="en" sz="1400" dirty="0"/>
              <a:t> </a:t>
            </a:r>
            <a:r>
              <a:rPr lang="en" sz="1400" b="1" dirty="0"/>
              <a:t>bindings</a:t>
            </a:r>
            <a:r>
              <a:rPr lang="en" sz="1400" dirty="0"/>
              <a:t> for a </a:t>
            </a:r>
            <a:r>
              <a:rPr lang="en" sz="1400" b="1" dirty="0"/>
              <a:t>channel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B1908-37C2-5B45-B830-7C5EB135597E}"/>
              </a:ext>
            </a:extLst>
          </p:cNvPr>
          <p:cNvSpPr txBox="1"/>
          <p:nvPr/>
        </p:nvSpPr>
        <p:spPr>
          <a:xfrm>
            <a:off x="1246340" y="3118334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Metadata (Headers)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7E170A-5E36-BD41-96CB-B52C06B4F62B}"/>
              </a:ext>
            </a:extLst>
          </p:cNvPr>
          <p:cNvSpPr txBox="1"/>
          <p:nvPr/>
        </p:nvSpPr>
        <p:spPr>
          <a:xfrm>
            <a:off x="1251265" y="3456516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 (Payload)</a:t>
            </a:r>
          </a:p>
        </p:txBody>
      </p:sp>
      <p:sp>
        <p:nvSpPr>
          <p:cNvPr id="30" name="Google Shape;212;p29">
            <a:extLst>
              <a:ext uri="{FF2B5EF4-FFF2-40B4-BE49-F238E27FC236}">
                <a16:creationId xmlns:a16="http://schemas.microsoft.com/office/drawing/2014/main" id="{B0F5F904-34D0-0D40-A930-66CACB2CEC43}"/>
              </a:ext>
            </a:extLst>
          </p:cNvPr>
          <p:cNvSpPr txBox="1"/>
          <p:nvPr/>
        </p:nvSpPr>
        <p:spPr>
          <a:xfrm>
            <a:off x="8970178" y="1811824"/>
            <a:ext cx="2484454" cy="12618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will need to agree what the metadata – the </a:t>
            </a:r>
            <a:r>
              <a:rPr lang="en" sz="1400" b="1" dirty="0"/>
              <a:t>headers</a:t>
            </a:r>
            <a:r>
              <a:rPr lang="en" sz="1400" dirty="0"/>
              <a:t> are – and we will need to agree the </a:t>
            </a:r>
            <a:r>
              <a:rPr lang="en" sz="1400" i="1" dirty="0"/>
              <a:t>encoding</a:t>
            </a:r>
            <a:r>
              <a:rPr lang="en" sz="1400" dirty="0"/>
              <a:t> and </a:t>
            </a:r>
            <a:r>
              <a:rPr lang="en" sz="1400" i="1" dirty="0"/>
              <a:t>schema</a:t>
            </a:r>
            <a:r>
              <a:rPr lang="en" sz="1400" dirty="0"/>
              <a:t> of the </a:t>
            </a:r>
            <a:r>
              <a:rPr lang="en" sz="1400" b="1" dirty="0"/>
              <a:t>body</a:t>
            </a:r>
            <a:r>
              <a:rPr lang="en" sz="1400" dirty="0"/>
              <a:t>.</a:t>
            </a:r>
            <a:endParaRPr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4BA2FF-204B-B94D-86EF-A38BF4E9F97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866652" y="2442751"/>
            <a:ext cx="4103526" cy="95038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4BD98-615D-2B4B-895F-86332DE55716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>
            <a:off x="7841830" y="2162833"/>
            <a:ext cx="1128348" cy="27991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79C838-E13A-3E47-8373-40D561CE6A6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769149" y="6026063"/>
            <a:ext cx="638281" cy="6313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98FF4-7549-9543-BD12-B6F51E5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7551-04AF-3C4F-A388-FCB374DC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FD7B3-05D3-BFA2-209E-58E347A6B544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85893-1B0F-A79E-BB39-E107D8A087A6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AD21C-89EF-18C3-EACA-035FF0CEE3D0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3CA4E-9D5B-EAD7-BA83-0E62F5750DFE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A68A5-0FE2-E6D9-8E30-24CCA52D8053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425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2" grpId="0" animBg="1"/>
      <p:bldP spid="23" grpId="0" animBg="1"/>
      <p:bldP spid="26" grpId="0" animBg="1"/>
      <p:bldP spid="32" grpId="0" animBg="1"/>
      <p:bldP spid="36" grpId="0" animBg="1"/>
      <p:bldP spid="45" grpId="0" animBg="1"/>
      <p:bldP spid="7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F769-2698-B249-8C55-3166EE0C9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ABD3-650C-7042-9EAD-2A2EC6071BE2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01A5-FBE4-4F4F-96D1-B89B3AF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9E93-8676-8641-99B5-3F85140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83058-CFBB-9D40-BF87-3296723B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5697"/>
            <a:ext cx="11013195" cy="5573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B6F3A8-26AF-A447-9B89-C2358838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3C7F51-8CA7-D54D-A91D-DB566950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22</a:t>
            </a:fld>
            <a:endParaRPr lang="en-US"/>
          </a:p>
        </p:txBody>
      </p:sp>
      <p:sp>
        <p:nvSpPr>
          <p:cNvPr id="2" name="Google Shape;194;p29">
            <a:extLst>
              <a:ext uri="{FF2B5EF4-FFF2-40B4-BE49-F238E27FC236}">
                <a16:creationId xmlns:a16="http://schemas.microsoft.com/office/drawing/2014/main" id="{5F60920C-ADD4-2159-C3ED-DB3B9662766D}"/>
              </a:ext>
            </a:extLst>
          </p:cNvPr>
          <p:cNvSpPr txBox="1"/>
          <p:nvPr/>
        </p:nvSpPr>
        <p:spPr>
          <a:xfrm>
            <a:off x="3574" y="11839"/>
            <a:ext cx="12188425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3F3DB-FD9F-3E25-7B88-4E37EA9820AA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07565-6E3E-7C28-7643-D91FD64BEDC8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E25FF-617F-7ADA-C7A1-12A4DF70FA68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8B73-69EE-05D8-DB16-016FD14BD06C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E8638-E5F1-2419-DDB6-A5300377CF4B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656831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D50628-2714-E7C7-99BF-4489257D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44CF9-045C-A1D9-D0D5-51930E05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23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B3BA2018-0F80-E021-D3C7-4543F8DE5B69}"/>
              </a:ext>
            </a:extLst>
          </p:cNvPr>
          <p:cNvSpPr txBox="1"/>
          <p:nvPr/>
        </p:nvSpPr>
        <p:spPr>
          <a:xfrm>
            <a:off x="3574" y="11839"/>
            <a:ext cx="12188425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V3 is Coming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C053F-5920-5F13-28E5-1B1181A562F3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BCA89-9C69-12D2-836C-D470BED359C6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1C834-31D5-B4FF-C5BD-9186023486DA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006F9-3CA8-C6D9-4631-FBFA3DAF56CA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A466C-4907-423C-59DE-C005E4FDDA0B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3B612C-07DA-5CC4-D185-A763F2C6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95" y="1171482"/>
            <a:ext cx="6933339" cy="52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4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11A1AD-63E9-B672-0F02-01FEEDD5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874EA-DB5F-8BB5-8683-F88E1DD6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24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654E8D77-83F9-534A-B327-DF517E6FF5D4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Client vs. Application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3CA29-502B-8995-3C0F-D30344D6802D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921B8-6BF5-AA71-2980-C6C3C631E872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7E607-7DAC-5912-89D2-75FBF27EF19C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A64A5-8934-7E4A-612D-5DC0A5BF2359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0D4F5-B4E8-58FB-00F8-4F3B4773B9DB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74712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8;p29">
            <a:extLst>
              <a:ext uri="{FF2B5EF4-FFF2-40B4-BE49-F238E27FC236}">
                <a16:creationId xmlns:a16="http://schemas.microsoft.com/office/drawing/2014/main" id="{F7E6B050-317B-D245-950E-5503BB6D0C9F}"/>
              </a:ext>
            </a:extLst>
          </p:cNvPr>
          <p:cNvCxnSpPr>
            <a:cxnSpLocks/>
            <a:stCxn id="2" idx="1"/>
            <a:endCxn id="13" idx="3"/>
          </p:cNvCxnSpPr>
          <p:nvPr/>
        </p:nvCxnSpPr>
        <p:spPr>
          <a:xfrm>
            <a:off x="7487982" y="2427822"/>
            <a:ext cx="91443" cy="170705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Google Shape;195;p29">
            <a:extLst>
              <a:ext uri="{FF2B5EF4-FFF2-40B4-BE49-F238E27FC236}">
                <a16:creationId xmlns:a16="http://schemas.microsoft.com/office/drawing/2014/main" id="{2310F35A-CDE6-9F48-BA18-CC6F4EF40466}"/>
              </a:ext>
            </a:extLst>
          </p:cNvPr>
          <p:cNvSpPr/>
          <p:nvPr/>
        </p:nvSpPr>
        <p:spPr>
          <a:xfrm>
            <a:off x="6476518" y="1245104"/>
            <a:ext cx="2022927" cy="1183979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4E277EBB-0F3B-0645-B6B8-E71296F187A2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Elements (V2)</a:t>
            </a:r>
            <a:endParaRPr sz="2400" dirty="0"/>
          </a:p>
        </p:txBody>
      </p:sp>
      <p:sp>
        <p:nvSpPr>
          <p:cNvPr id="5" name="Google Shape;200;p29">
            <a:extLst>
              <a:ext uri="{FF2B5EF4-FFF2-40B4-BE49-F238E27FC236}">
                <a16:creationId xmlns:a16="http://schemas.microsoft.com/office/drawing/2014/main" id="{FA080D31-0FC5-0C49-A526-411AFC8619FE}"/>
              </a:ext>
            </a:extLst>
          </p:cNvPr>
          <p:cNvSpPr txBox="1"/>
          <p:nvPr/>
        </p:nvSpPr>
        <p:spPr>
          <a:xfrm>
            <a:off x="7051197" y="1599560"/>
            <a:ext cx="96501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Application</a:t>
            </a:r>
            <a:endParaRPr sz="1200" u="sng" dirty="0"/>
          </a:p>
        </p:txBody>
      </p:sp>
      <p:sp>
        <p:nvSpPr>
          <p:cNvPr id="7" name="Google Shape;203;p29">
            <a:extLst>
              <a:ext uri="{FF2B5EF4-FFF2-40B4-BE49-F238E27FC236}">
                <a16:creationId xmlns:a16="http://schemas.microsoft.com/office/drawing/2014/main" id="{9567C3E7-AC34-A448-B595-ACD35B4D4441}"/>
              </a:ext>
            </a:extLst>
          </p:cNvPr>
          <p:cNvSpPr txBox="1"/>
          <p:nvPr/>
        </p:nvSpPr>
        <p:spPr>
          <a:xfrm>
            <a:off x="5217255" y="3031104"/>
            <a:ext cx="752590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/>
              <a:t>Message</a:t>
            </a:r>
            <a:endParaRPr sz="1000" u="sng" dirty="0"/>
          </a:p>
        </p:txBody>
      </p:sp>
      <p:sp>
        <p:nvSpPr>
          <p:cNvPr id="13" name="Google Shape;195;p29">
            <a:extLst>
              <a:ext uri="{FF2B5EF4-FFF2-40B4-BE49-F238E27FC236}">
                <a16:creationId xmlns:a16="http://schemas.microsoft.com/office/drawing/2014/main" id="{F5A9C0C3-D9C2-9D48-941A-6877551B438C}"/>
              </a:ext>
            </a:extLst>
          </p:cNvPr>
          <p:cNvSpPr/>
          <p:nvPr/>
        </p:nvSpPr>
        <p:spPr>
          <a:xfrm>
            <a:off x="6705813" y="4063320"/>
            <a:ext cx="1747224" cy="1251504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00;p29">
            <a:extLst>
              <a:ext uri="{FF2B5EF4-FFF2-40B4-BE49-F238E27FC236}">
                <a16:creationId xmlns:a16="http://schemas.microsoft.com/office/drawing/2014/main" id="{3430FB8B-FB9B-964A-A4BF-6713E3CBA7DB}"/>
              </a:ext>
            </a:extLst>
          </p:cNvPr>
          <p:cNvSpPr txBox="1"/>
          <p:nvPr/>
        </p:nvSpPr>
        <p:spPr>
          <a:xfrm>
            <a:off x="7265179" y="4490451"/>
            <a:ext cx="61004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Server</a:t>
            </a:r>
            <a:endParaRPr sz="1200" u="sng" dirty="0"/>
          </a:p>
        </p:txBody>
      </p:sp>
      <p:sp>
        <p:nvSpPr>
          <p:cNvPr id="25" name="Google Shape;212;p29">
            <a:extLst>
              <a:ext uri="{FF2B5EF4-FFF2-40B4-BE49-F238E27FC236}">
                <a16:creationId xmlns:a16="http://schemas.microsoft.com/office/drawing/2014/main" id="{780FDB1C-6D50-0C4E-BAD4-B2B84576D2DA}"/>
              </a:ext>
            </a:extLst>
          </p:cNvPr>
          <p:cNvSpPr txBox="1"/>
          <p:nvPr/>
        </p:nvSpPr>
        <p:spPr>
          <a:xfrm>
            <a:off x="8784278" y="1884088"/>
            <a:ext cx="2875090" cy="83096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application is running code that acts as a producer (sends messages) or a consumer (receives messages)</a:t>
            </a:r>
            <a:endParaRPr sz="1400" dirty="0"/>
          </a:p>
        </p:txBody>
      </p:sp>
      <p:sp>
        <p:nvSpPr>
          <p:cNvPr id="31" name="Google Shape;212;p29">
            <a:extLst>
              <a:ext uri="{FF2B5EF4-FFF2-40B4-BE49-F238E27FC236}">
                <a16:creationId xmlns:a16="http://schemas.microsoft.com/office/drawing/2014/main" id="{E6D36B3F-347D-1849-892D-422BF60F8A72}"/>
              </a:ext>
            </a:extLst>
          </p:cNvPr>
          <p:cNvSpPr txBox="1"/>
          <p:nvPr/>
        </p:nvSpPr>
        <p:spPr>
          <a:xfrm>
            <a:off x="2577500" y="5473883"/>
            <a:ext cx="2875090" cy="83096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message must have a payload and can have headers. Headers may protocol or application spec</a:t>
            </a:r>
            <a:r>
              <a:rPr lang="en-GB" sz="1400" dirty="0" err="1"/>
              <a:t>i</a:t>
            </a:r>
            <a:r>
              <a:rPr lang="en" sz="1400" dirty="0"/>
              <a:t>fic.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8725B4-D56E-0640-AC0E-875EFAEF8EF6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624858" y="3681101"/>
            <a:ext cx="1156498" cy="1827190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3;p29">
            <a:extLst>
              <a:ext uri="{FF2B5EF4-FFF2-40B4-BE49-F238E27FC236}">
                <a16:creationId xmlns:a16="http://schemas.microsoft.com/office/drawing/2014/main" id="{5341985E-5566-F348-82D5-CEC385C0E235}"/>
              </a:ext>
            </a:extLst>
          </p:cNvPr>
          <p:cNvSpPr txBox="1"/>
          <p:nvPr/>
        </p:nvSpPr>
        <p:spPr>
          <a:xfrm>
            <a:off x="5200622" y="3343980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</a:t>
            </a:r>
            <a:endParaRPr sz="1000" b="1" dirty="0"/>
          </a:p>
        </p:txBody>
      </p:sp>
      <p:sp>
        <p:nvSpPr>
          <p:cNvPr id="37" name="Google Shape;203;p29">
            <a:extLst>
              <a:ext uri="{FF2B5EF4-FFF2-40B4-BE49-F238E27FC236}">
                <a16:creationId xmlns:a16="http://schemas.microsoft.com/office/drawing/2014/main" id="{CFBF4557-F614-8E40-B1A4-58C42D5FD104}"/>
              </a:ext>
            </a:extLst>
          </p:cNvPr>
          <p:cNvSpPr txBox="1"/>
          <p:nvPr/>
        </p:nvSpPr>
        <p:spPr>
          <a:xfrm>
            <a:off x="5592866" y="3342577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</a:t>
            </a:r>
            <a:endParaRPr sz="1000" b="1" dirty="0"/>
          </a:p>
        </p:txBody>
      </p:sp>
      <p:sp>
        <p:nvSpPr>
          <p:cNvPr id="40" name="Google Shape;212;p29">
            <a:extLst>
              <a:ext uri="{FF2B5EF4-FFF2-40B4-BE49-F238E27FC236}">
                <a16:creationId xmlns:a16="http://schemas.microsoft.com/office/drawing/2014/main" id="{6CC8FB03-3ED7-7E4E-906B-D3C171D0C3CE}"/>
              </a:ext>
            </a:extLst>
          </p:cNvPr>
          <p:cNvSpPr txBox="1"/>
          <p:nvPr/>
        </p:nvSpPr>
        <p:spPr>
          <a:xfrm>
            <a:off x="2125048" y="4611812"/>
            <a:ext cx="2875090" cy="40007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Messages are sent by operations</a:t>
            </a:r>
            <a:endParaRPr sz="1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394D82-622D-1944-86D4-9C5E3A902525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3562593" y="3768309"/>
            <a:ext cx="2015008" cy="843503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212;p29">
            <a:extLst>
              <a:ext uri="{FF2B5EF4-FFF2-40B4-BE49-F238E27FC236}">
                <a16:creationId xmlns:a16="http://schemas.microsoft.com/office/drawing/2014/main" id="{1150BB5B-6FD6-AF4B-9D99-74B53FB1372B}"/>
              </a:ext>
            </a:extLst>
          </p:cNvPr>
          <p:cNvSpPr txBox="1"/>
          <p:nvPr/>
        </p:nvSpPr>
        <p:spPr>
          <a:xfrm>
            <a:off x="9393365" y="3996289"/>
            <a:ext cx="2510362" cy="61552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Bindings are protocol specific information </a:t>
            </a:r>
            <a:endParaRPr sz="1400" dirty="0"/>
          </a:p>
        </p:txBody>
      </p:sp>
      <p:sp>
        <p:nvSpPr>
          <p:cNvPr id="58" name="Folded Corner 57">
            <a:extLst>
              <a:ext uri="{FF2B5EF4-FFF2-40B4-BE49-F238E27FC236}">
                <a16:creationId xmlns:a16="http://schemas.microsoft.com/office/drawing/2014/main" id="{6CF03267-A338-DD4E-A7D2-34218FFEF677}"/>
              </a:ext>
            </a:extLst>
          </p:cNvPr>
          <p:cNvSpPr/>
          <p:nvPr/>
        </p:nvSpPr>
        <p:spPr>
          <a:xfrm>
            <a:off x="6888050" y="5564389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12B4D78D-D234-244C-B182-ECF971D0853D}"/>
              </a:ext>
            </a:extLst>
          </p:cNvPr>
          <p:cNvSpPr/>
          <p:nvPr/>
        </p:nvSpPr>
        <p:spPr>
          <a:xfrm>
            <a:off x="6137489" y="3271207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9F6DF4-987E-4D4B-9AB1-2E136589F085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7875228" y="4304051"/>
            <a:ext cx="1518137" cy="1487813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8FB302-52A0-6046-B01E-E42B103E1483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7124667" y="3498682"/>
            <a:ext cx="2268698" cy="805369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F64A1D-4D40-7F4C-A420-3CC331F3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3865" y="6399533"/>
            <a:ext cx="4114800" cy="365125"/>
          </a:xfrm>
        </p:spPr>
        <p:txBody>
          <a:bodyPr/>
          <a:lstStyle/>
          <a:p>
            <a:r>
              <a:rPr lang="en-US" dirty="0"/>
              <a:t>Ian 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D46A8D-27E3-A74A-856C-0E3916E8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527" y="6374468"/>
            <a:ext cx="2743200" cy="365125"/>
          </a:xfrm>
        </p:spPr>
        <p:txBody>
          <a:bodyPr/>
          <a:lstStyle/>
          <a:p>
            <a:fld id="{53C7D256-7CB4-8D4B-B359-120D79D46DF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Google Shape;195;p29">
            <a:extLst>
              <a:ext uri="{FF2B5EF4-FFF2-40B4-BE49-F238E27FC236}">
                <a16:creationId xmlns:a16="http://schemas.microsoft.com/office/drawing/2014/main" id="{EDA6139A-75CC-94C4-3725-9EAABC613162}"/>
              </a:ext>
            </a:extLst>
          </p:cNvPr>
          <p:cNvSpPr/>
          <p:nvPr/>
        </p:nvSpPr>
        <p:spPr>
          <a:xfrm>
            <a:off x="3792460" y="1232136"/>
            <a:ext cx="2022927" cy="1183979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00;p29">
            <a:extLst>
              <a:ext uri="{FF2B5EF4-FFF2-40B4-BE49-F238E27FC236}">
                <a16:creationId xmlns:a16="http://schemas.microsoft.com/office/drawing/2014/main" id="{6275FFA0-41D5-782F-5197-6942A29D942D}"/>
              </a:ext>
            </a:extLst>
          </p:cNvPr>
          <p:cNvSpPr txBox="1"/>
          <p:nvPr/>
        </p:nvSpPr>
        <p:spPr>
          <a:xfrm>
            <a:off x="4385710" y="1579319"/>
            <a:ext cx="8364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Channels</a:t>
            </a:r>
            <a:endParaRPr sz="1200" u="sng" dirty="0"/>
          </a:p>
        </p:txBody>
      </p:sp>
      <p:sp>
        <p:nvSpPr>
          <p:cNvPr id="42" name="Google Shape;195;p29">
            <a:extLst>
              <a:ext uri="{FF2B5EF4-FFF2-40B4-BE49-F238E27FC236}">
                <a16:creationId xmlns:a16="http://schemas.microsoft.com/office/drawing/2014/main" id="{52B68ACC-B7F6-34E7-0654-17C55C558020}"/>
              </a:ext>
            </a:extLst>
          </p:cNvPr>
          <p:cNvSpPr/>
          <p:nvPr/>
        </p:nvSpPr>
        <p:spPr>
          <a:xfrm>
            <a:off x="2355811" y="2864272"/>
            <a:ext cx="2022927" cy="1199048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00;p29">
            <a:extLst>
              <a:ext uri="{FF2B5EF4-FFF2-40B4-BE49-F238E27FC236}">
                <a16:creationId xmlns:a16="http://schemas.microsoft.com/office/drawing/2014/main" id="{98D5D99A-9F7D-CF99-E671-4F46F3D1E784}"/>
              </a:ext>
            </a:extLst>
          </p:cNvPr>
          <p:cNvSpPr txBox="1"/>
          <p:nvPr/>
        </p:nvSpPr>
        <p:spPr>
          <a:xfrm>
            <a:off x="2949061" y="3211455"/>
            <a:ext cx="89167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Operations</a:t>
            </a:r>
            <a:endParaRPr sz="12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05AF2B-6B4C-460E-960B-C1D36E22BA48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BED64-C284-A98D-C2AE-E71D6170F66D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762EED-2746-858A-3122-5095DFEC9A59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186BB4-3857-E9C9-1459-302AE46DAB99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4603DC-1578-3251-39D6-A37000A5384C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cxnSp>
        <p:nvCxnSpPr>
          <p:cNvPr id="62" name="Google Shape;208;p29">
            <a:extLst>
              <a:ext uri="{FF2B5EF4-FFF2-40B4-BE49-F238E27FC236}">
                <a16:creationId xmlns:a16="http://schemas.microsoft.com/office/drawing/2014/main" id="{8881EB0C-6107-DB65-2ED3-1A0C3A8E098E}"/>
              </a:ext>
            </a:extLst>
          </p:cNvPr>
          <p:cNvCxnSpPr>
            <a:cxnSpLocks/>
            <a:stCxn id="2" idx="2"/>
            <a:endCxn id="30" idx="0"/>
          </p:cNvCxnSpPr>
          <p:nvPr/>
        </p:nvCxnSpPr>
        <p:spPr>
          <a:xfrm flipH="1" flipV="1">
            <a:off x="5813701" y="1824126"/>
            <a:ext cx="669092" cy="1296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67" name="Google Shape;208;p29">
            <a:extLst>
              <a:ext uri="{FF2B5EF4-FFF2-40B4-BE49-F238E27FC236}">
                <a16:creationId xmlns:a16="http://schemas.microsoft.com/office/drawing/2014/main" id="{893E1544-676D-99CE-3635-5081593129BB}"/>
              </a:ext>
            </a:extLst>
          </p:cNvPr>
          <p:cNvCxnSpPr>
            <a:cxnSpLocks/>
            <a:stCxn id="30" idx="1"/>
            <a:endCxn id="42" idx="3"/>
          </p:cNvCxnSpPr>
          <p:nvPr/>
        </p:nvCxnSpPr>
        <p:spPr>
          <a:xfrm flipH="1">
            <a:off x="3367275" y="2414854"/>
            <a:ext cx="1436649" cy="51797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71" name="Google Shape;208;p29">
            <a:extLst>
              <a:ext uri="{FF2B5EF4-FFF2-40B4-BE49-F238E27FC236}">
                <a16:creationId xmlns:a16="http://schemas.microsoft.com/office/drawing/2014/main" id="{A77BB489-639E-3490-452B-35DD4128EDDA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377052" y="3342577"/>
            <a:ext cx="832019" cy="121219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8CD5F99-396A-EDFA-FA77-3031D2F2F16D}"/>
              </a:ext>
            </a:extLst>
          </p:cNvPr>
          <p:cNvSpPr/>
          <p:nvPr/>
        </p:nvSpPr>
        <p:spPr>
          <a:xfrm>
            <a:off x="5295951" y="2218427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C670C9-8972-B797-DEE0-FC3EDDE1787B}"/>
              </a:ext>
            </a:extLst>
          </p:cNvPr>
          <p:cNvCxnSpPr>
            <a:cxnSpLocks/>
            <a:stCxn id="57" idx="1"/>
            <a:endCxn id="84" idx="3"/>
          </p:cNvCxnSpPr>
          <p:nvPr/>
        </p:nvCxnSpPr>
        <p:spPr>
          <a:xfrm flipH="1" flipV="1">
            <a:off x="6283129" y="2445902"/>
            <a:ext cx="3110236" cy="1858149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375ECD7-E6CB-8A0B-070D-BE0CED73DFA1}"/>
              </a:ext>
            </a:extLst>
          </p:cNvPr>
          <p:cNvCxnSpPr>
            <a:cxnSpLocks/>
            <a:stCxn id="25" idx="1"/>
            <a:endCxn id="2" idx="0"/>
          </p:cNvCxnSpPr>
          <p:nvPr/>
        </p:nvCxnSpPr>
        <p:spPr>
          <a:xfrm flipH="1" flipV="1">
            <a:off x="8497759" y="1837094"/>
            <a:ext cx="286519" cy="462477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212;p29">
            <a:extLst>
              <a:ext uri="{FF2B5EF4-FFF2-40B4-BE49-F238E27FC236}">
                <a16:creationId xmlns:a16="http://schemas.microsoft.com/office/drawing/2014/main" id="{54BD5757-EC58-16A8-5087-662E958BE4C1}"/>
              </a:ext>
            </a:extLst>
          </p:cNvPr>
          <p:cNvSpPr txBox="1"/>
          <p:nvPr/>
        </p:nvSpPr>
        <p:spPr>
          <a:xfrm>
            <a:off x="231571" y="1335299"/>
            <a:ext cx="2875090" cy="104641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define a set of operations that clients can perform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publish, receive messages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400" dirty="0"/>
              <a:t>s</a:t>
            </a:r>
            <a:r>
              <a:rPr lang="en" sz="1400" dirty="0" err="1"/>
              <a:t>ubscribe</a:t>
            </a:r>
            <a:r>
              <a:rPr lang="en" sz="1400" dirty="0"/>
              <a:t>, send messages</a:t>
            </a:r>
            <a:endParaRPr sz="1400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BF69857-BCF7-8D58-0631-3C9AB79E0F05}"/>
              </a:ext>
            </a:extLst>
          </p:cNvPr>
          <p:cNvCxnSpPr>
            <a:cxnSpLocks/>
            <a:stCxn id="94" idx="3"/>
            <a:endCxn id="30" idx="2"/>
          </p:cNvCxnSpPr>
          <p:nvPr/>
        </p:nvCxnSpPr>
        <p:spPr>
          <a:xfrm flipV="1">
            <a:off x="3106661" y="1824126"/>
            <a:ext cx="692074" cy="34378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49BAFF9-8654-F1EC-0F43-B3D6AA0F8D6B}"/>
              </a:ext>
            </a:extLst>
          </p:cNvPr>
          <p:cNvCxnSpPr>
            <a:cxnSpLocks/>
            <a:stCxn id="94" idx="3"/>
            <a:endCxn id="42" idx="3"/>
          </p:cNvCxnSpPr>
          <p:nvPr/>
        </p:nvCxnSpPr>
        <p:spPr>
          <a:xfrm>
            <a:off x="3106661" y="1858504"/>
            <a:ext cx="260614" cy="1074325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1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40" grpId="0" animBg="1"/>
      <p:bldP spid="57" grpId="0" animBg="1"/>
      <p:bldP spid="58" grpId="0" animBg="1"/>
      <p:bldP spid="59" grpId="0" animBg="1"/>
      <p:bldP spid="84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514807" y="1016068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0" y="13361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Document Structure (V2)</a:t>
            </a:r>
            <a:endParaRPr sz="2400"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499317" y="1760730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499317" y="2463371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499317" y="3228960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499317" y="503241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499317" y="566380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9" name="Google Shape;212;p29">
            <a:extLst>
              <a:ext uri="{FF2B5EF4-FFF2-40B4-BE49-F238E27FC236}">
                <a16:creationId xmlns:a16="http://schemas.microsoft.com/office/drawing/2014/main" id="{F8F05585-AD36-E249-80B4-429CC9FD12B5}"/>
              </a:ext>
            </a:extLst>
          </p:cNvPr>
          <p:cNvSpPr txBox="1"/>
          <p:nvPr/>
        </p:nvSpPr>
        <p:spPr>
          <a:xfrm>
            <a:off x="2144289" y="3800718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 item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2797039" y="4515092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E975DC5A-A1A7-A949-93D0-55ADBE25353F}"/>
              </a:ext>
            </a:extLst>
          </p:cNvPr>
          <p:cNvSpPr txBox="1"/>
          <p:nvPr/>
        </p:nvSpPr>
        <p:spPr>
          <a:xfrm>
            <a:off x="7306771" y="603381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root object. Identifies the application being documented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12" idx="1"/>
            <a:endCxn id="2" idx="3"/>
          </p:cNvCxnSpPr>
          <p:nvPr/>
        </p:nvCxnSpPr>
        <p:spPr>
          <a:xfrm flipH="1">
            <a:off x="3795793" y="911143"/>
            <a:ext cx="3510978" cy="3049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03E096F1-500A-2D43-BCA5-B6708732ABC4}"/>
              </a:ext>
            </a:extLst>
          </p:cNvPr>
          <p:cNvSpPr txBox="1"/>
          <p:nvPr/>
        </p:nvSpPr>
        <p:spPr>
          <a:xfrm>
            <a:off x="7194128" y="150458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Metadata for this specification</a:t>
            </a:r>
            <a:endParaRPr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7BFDC2-9FAD-9245-A65B-E771DFA1F1C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>
            <a:off x="4780303" y="1704629"/>
            <a:ext cx="2413825" cy="2561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9CFB8CFE-0AAC-7341-87B0-E43562EFBC36}"/>
              </a:ext>
            </a:extLst>
          </p:cNvPr>
          <p:cNvSpPr txBox="1"/>
          <p:nvPr/>
        </p:nvSpPr>
        <p:spPr>
          <a:xfrm>
            <a:off x="7194128" y="2197222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Connection details for the server</a:t>
            </a:r>
            <a:endParaRPr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F7ED5-CC0D-2542-842F-F63F2FCF2881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4780303" y="2397262"/>
            <a:ext cx="2413825" cy="2661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DAD49AFE-8D5C-2749-A777-A737DAE0E767}"/>
              </a:ext>
            </a:extLst>
          </p:cNvPr>
          <p:cNvSpPr txBox="1"/>
          <p:nvPr/>
        </p:nvSpPr>
        <p:spPr>
          <a:xfrm>
            <a:off x="7194128" y="2932525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channels being used by the application</a:t>
            </a:r>
            <a:endParaRPr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D92FD-E691-7043-ABDA-94A258D91D8D}"/>
              </a:ext>
            </a:extLst>
          </p:cNvPr>
          <p:cNvCxnSpPr>
            <a:cxnSpLocks/>
            <a:stCxn id="24" idx="1"/>
            <a:endCxn id="6" idx="3"/>
          </p:cNvCxnSpPr>
          <p:nvPr/>
        </p:nvCxnSpPr>
        <p:spPr>
          <a:xfrm flipH="1">
            <a:off x="4780303" y="3132565"/>
            <a:ext cx="2413825" cy="2964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07;p29">
            <a:extLst>
              <a:ext uri="{FF2B5EF4-FFF2-40B4-BE49-F238E27FC236}">
                <a16:creationId xmlns:a16="http://schemas.microsoft.com/office/drawing/2014/main" id="{70CDB068-4A8B-924A-8240-62AED49FA09A}"/>
              </a:ext>
            </a:extLst>
          </p:cNvPr>
          <p:cNvSpPr txBox="1"/>
          <p:nvPr/>
        </p:nvSpPr>
        <p:spPr>
          <a:xfrm>
            <a:off x="7194128" y="3697497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collection of operations on this channel</a:t>
            </a:r>
            <a:endParaRPr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15AE5F-9B16-A54A-B061-EE0A226F79C7}"/>
              </a:ext>
            </a:extLst>
          </p:cNvPr>
          <p:cNvCxnSpPr>
            <a:cxnSpLocks/>
            <a:stCxn id="28" idx="1"/>
            <a:endCxn id="9" idx="3"/>
          </p:cNvCxnSpPr>
          <p:nvPr/>
        </p:nvCxnSpPr>
        <p:spPr>
          <a:xfrm flipH="1">
            <a:off x="5425275" y="3897537"/>
            <a:ext cx="1768853" cy="1032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07;p29">
            <a:extLst>
              <a:ext uri="{FF2B5EF4-FFF2-40B4-BE49-F238E27FC236}">
                <a16:creationId xmlns:a16="http://schemas.microsoft.com/office/drawing/2014/main" id="{FFD9D259-6D50-7C45-8801-4B1B4A8C3BC0}"/>
              </a:ext>
            </a:extLst>
          </p:cNvPr>
          <p:cNvSpPr txBox="1"/>
          <p:nvPr/>
        </p:nvSpPr>
        <p:spPr>
          <a:xfrm>
            <a:off x="7132880" y="4385211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Defines an operation – publish or subscribe – made available by the application on this channel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05DA54-ABEC-354D-8C14-96A66739FC50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 flipV="1">
            <a:off x="6078025" y="4715132"/>
            <a:ext cx="1054855" cy="855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7;p29">
            <a:extLst>
              <a:ext uri="{FF2B5EF4-FFF2-40B4-BE49-F238E27FC236}">
                <a16:creationId xmlns:a16="http://schemas.microsoft.com/office/drawing/2014/main" id="{B1BD586A-4156-ED40-AC6F-D5F4C7A71BE8}"/>
              </a:ext>
            </a:extLst>
          </p:cNvPr>
          <p:cNvSpPr txBox="1"/>
          <p:nvPr/>
        </p:nvSpPr>
        <p:spPr>
          <a:xfrm>
            <a:off x="7132880" y="544435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Re-usable components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F87083-511A-B545-852A-6C1AB21CD429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 flipH="1" flipV="1">
            <a:off x="4780303" y="5232453"/>
            <a:ext cx="2352577" cy="41194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07;p29">
            <a:extLst>
              <a:ext uri="{FF2B5EF4-FFF2-40B4-BE49-F238E27FC236}">
                <a16:creationId xmlns:a16="http://schemas.microsoft.com/office/drawing/2014/main" id="{E7B584B5-F014-054D-ACDA-50E87F1E33BB}"/>
              </a:ext>
            </a:extLst>
          </p:cNvPr>
          <p:cNvSpPr txBox="1"/>
          <p:nvPr/>
        </p:nvSpPr>
        <p:spPr>
          <a:xfrm>
            <a:off x="7111389" y="6083321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User defined tags for this specification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07F084-01E2-8942-86AB-8F33587A4B2C}"/>
              </a:ext>
            </a:extLst>
          </p:cNvPr>
          <p:cNvCxnSpPr>
            <a:cxnSpLocks/>
            <a:stCxn id="49" idx="1"/>
            <a:endCxn id="8" idx="3"/>
          </p:cNvCxnSpPr>
          <p:nvPr/>
        </p:nvCxnSpPr>
        <p:spPr>
          <a:xfrm flipH="1" flipV="1">
            <a:off x="4780303" y="5863843"/>
            <a:ext cx="2331086" cy="41951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3E05DE9-D09C-7E40-ADA9-2A77475721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66605" y="4261737"/>
            <a:ext cx="527868" cy="332998"/>
          </a:xfrm>
          <a:prstGeom prst="bentConnector3">
            <a:avLst>
              <a:gd name="adj1" fmla="val 10272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45062" y="1909155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2737" y="2278011"/>
            <a:ext cx="1970831" cy="331143"/>
          </a:xfrm>
          <a:prstGeom prst="bentConnector3">
            <a:avLst>
              <a:gd name="adj1" fmla="val 1004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94152" y="3194898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904522" y="3546434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665BF71-0239-EE4A-BA51-E1E40FA64E98}"/>
              </a:ext>
            </a:extLst>
          </p:cNvPr>
          <p:cNvCxnSpPr>
            <a:cxnSpLocks/>
          </p:cNvCxnSpPr>
          <p:nvPr/>
        </p:nvCxnSpPr>
        <p:spPr>
          <a:xfrm>
            <a:off x="1785355" y="3618741"/>
            <a:ext cx="369945" cy="345522"/>
          </a:xfrm>
          <a:prstGeom prst="bentConnector3">
            <a:avLst>
              <a:gd name="adj1" fmla="val 701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69645" y="1531098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959C97-0D8E-D343-80D1-0BA5C832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DF9D8D-A761-B14C-ABE8-6C36E1DA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  <p:bldP spid="20" grpId="0" animBg="1"/>
      <p:bldP spid="24" grpId="0" animBg="1"/>
      <p:bldP spid="28" grpId="0" animBg="1"/>
      <p:bldP spid="32" grpId="0" animBg="1"/>
      <p:bldP spid="36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C22440A-A235-6945-8F6F-B7123BC131F3}"/>
              </a:ext>
            </a:extLst>
          </p:cNvPr>
          <p:cNvCxnSpPr>
            <a:cxnSpLocks/>
            <a:stCxn id="57" idx="1"/>
            <a:endCxn id="54" idx="2"/>
          </p:cNvCxnSpPr>
          <p:nvPr/>
        </p:nvCxnSpPr>
        <p:spPr>
          <a:xfrm flipH="1" flipV="1">
            <a:off x="4319160" y="2675158"/>
            <a:ext cx="4159550" cy="2810279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8FB302-52A0-6046-B01E-E42B103E1483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6350467" y="3584950"/>
            <a:ext cx="2128243" cy="1900487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oogle Shape;208;p29">
            <a:extLst>
              <a:ext uri="{FF2B5EF4-FFF2-40B4-BE49-F238E27FC236}">
                <a16:creationId xmlns:a16="http://schemas.microsoft.com/office/drawing/2014/main" id="{F7E6B050-317B-D245-950E-5503BB6D0C9F}"/>
              </a:ext>
            </a:extLst>
          </p:cNvPr>
          <p:cNvCxnSpPr>
            <a:cxnSpLocks/>
            <a:stCxn id="2" idx="1"/>
            <a:endCxn id="13" idx="3"/>
          </p:cNvCxnSpPr>
          <p:nvPr/>
        </p:nvCxnSpPr>
        <p:spPr>
          <a:xfrm flipH="1">
            <a:off x="3083273" y="3616764"/>
            <a:ext cx="66630" cy="76030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Google Shape;195;p29">
            <a:extLst>
              <a:ext uri="{FF2B5EF4-FFF2-40B4-BE49-F238E27FC236}">
                <a16:creationId xmlns:a16="http://schemas.microsoft.com/office/drawing/2014/main" id="{2310F35A-CDE6-9F48-BA18-CC6F4EF40466}"/>
              </a:ext>
            </a:extLst>
          </p:cNvPr>
          <p:cNvSpPr/>
          <p:nvPr/>
        </p:nvSpPr>
        <p:spPr>
          <a:xfrm>
            <a:off x="2276291" y="236659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4E277EBB-0F3B-0645-B6B8-E71296F187A2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Elements (V3)</a:t>
            </a:r>
            <a:endParaRPr sz="2400" dirty="0"/>
          </a:p>
        </p:txBody>
      </p:sp>
      <p:sp>
        <p:nvSpPr>
          <p:cNvPr id="4" name="Google Shape;195;p29">
            <a:extLst>
              <a:ext uri="{FF2B5EF4-FFF2-40B4-BE49-F238E27FC236}">
                <a16:creationId xmlns:a16="http://schemas.microsoft.com/office/drawing/2014/main" id="{04DC9767-F132-F040-B4A2-6BBA1D00BB51}"/>
              </a:ext>
            </a:extLst>
          </p:cNvPr>
          <p:cNvSpPr/>
          <p:nvPr/>
        </p:nvSpPr>
        <p:spPr>
          <a:xfrm>
            <a:off x="9325907" y="1863279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0;p29">
            <a:extLst>
              <a:ext uri="{FF2B5EF4-FFF2-40B4-BE49-F238E27FC236}">
                <a16:creationId xmlns:a16="http://schemas.microsoft.com/office/drawing/2014/main" id="{FA080D31-0FC5-0C49-A526-411AFC8619FE}"/>
              </a:ext>
            </a:extLst>
          </p:cNvPr>
          <p:cNvSpPr txBox="1"/>
          <p:nvPr/>
        </p:nvSpPr>
        <p:spPr>
          <a:xfrm>
            <a:off x="2773823" y="2749149"/>
            <a:ext cx="83642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Channels</a:t>
            </a:r>
            <a:endParaRPr sz="1200" u="sng" dirty="0"/>
          </a:p>
        </p:txBody>
      </p:sp>
      <p:sp>
        <p:nvSpPr>
          <p:cNvPr id="6" name="Google Shape;200;p29">
            <a:extLst>
              <a:ext uri="{FF2B5EF4-FFF2-40B4-BE49-F238E27FC236}">
                <a16:creationId xmlns:a16="http://schemas.microsoft.com/office/drawing/2014/main" id="{78134124-0526-574E-82F0-D890ECEF0712}"/>
              </a:ext>
            </a:extLst>
          </p:cNvPr>
          <p:cNvSpPr txBox="1"/>
          <p:nvPr/>
        </p:nvSpPr>
        <p:spPr>
          <a:xfrm>
            <a:off x="9781305" y="2314319"/>
            <a:ext cx="100400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Application</a:t>
            </a:r>
            <a:endParaRPr sz="1200" u="sng" dirty="0"/>
          </a:p>
        </p:txBody>
      </p:sp>
      <p:sp>
        <p:nvSpPr>
          <p:cNvPr id="7" name="Google Shape;203;p29">
            <a:extLst>
              <a:ext uri="{FF2B5EF4-FFF2-40B4-BE49-F238E27FC236}">
                <a16:creationId xmlns:a16="http://schemas.microsoft.com/office/drawing/2014/main" id="{9567C3E7-AC34-A448-B595-ACD35B4D4441}"/>
              </a:ext>
            </a:extLst>
          </p:cNvPr>
          <p:cNvSpPr txBox="1"/>
          <p:nvPr/>
        </p:nvSpPr>
        <p:spPr>
          <a:xfrm>
            <a:off x="4235281" y="3276186"/>
            <a:ext cx="752590" cy="338524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/>
              <a:t>Message</a:t>
            </a:r>
            <a:endParaRPr sz="1000" u="sng" dirty="0"/>
          </a:p>
        </p:txBody>
      </p:sp>
      <p:sp>
        <p:nvSpPr>
          <p:cNvPr id="13" name="Google Shape;195;p29">
            <a:extLst>
              <a:ext uri="{FF2B5EF4-FFF2-40B4-BE49-F238E27FC236}">
                <a16:creationId xmlns:a16="http://schemas.microsoft.com/office/drawing/2014/main" id="{F5A9C0C3-D9C2-9D48-941A-6877551B438C}"/>
              </a:ext>
            </a:extLst>
          </p:cNvPr>
          <p:cNvSpPr/>
          <p:nvPr/>
        </p:nvSpPr>
        <p:spPr>
          <a:xfrm>
            <a:off x="2209661" y="4305515"/>
            <a:ext cx="1747224" cy="1251504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Google Shape;208;p29">
            <a:extLst>
              <a:ext uri="{FF2B5EF4-FFF2-40B4-BE49-F238E27FC236}">
                <a16:creationId xmlns:a16="http://schemas.microsoft.com/office/drawing/2014/main" id="{AB514365-2D0D-0848-8706-01310007781A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738654" y="2489031"/>
            <a:ext cx="1592673" cy="15818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200;p29">
            <a:extLst>
              <a:ext uri="{FF2B5EF4-FFF2-40B4-BE49-F238E27FC236}">
                <a16:creationId xmlns:a16="http://schemas.microsoft.com/office/drawing/2014/main" id="{3430FB8B-FB9B-964A-A4BF-6713E3CBA7DB}"/>
              </a:ext>
            </a:extLst>
          </p:cNvPr>
          <p:cNvSpPr txBox="1"/>
          <p:nvPr/>
        </p:nvSpPr>
        <p:spPr>
          <a:xfrm>
            <a:off x="2831903" y="4662336"/>
            <a:ext cx="61004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Server</a:t>
            </a:r>
            <a:endParaRPr sz="1200" u="sng" dirty="0"/>
          </a:p>
        </p:txBody>
      </p:sp>
      <p:sp>
        <p:nvSpPr>
          <p:cNvPr id="25" name="Google Shape;212;p29">
            <a:extLst>
              <a:ext uri="{FF2B5EF4-FFF2-40B4-BE49-F238E27FC236}">
                <a16:creationId xmlns:a16="http://schemas.microsoft.com/office/drawing/2014/main" id="{780FDB1C-6D50-0C4E-BAD4-B2B84576D2DA}"/>
              </a:ext>
            </a:extLst>
          </p:cNvPr>
          <p:cNvSpPr txBox="1"/>
          <p:nvPr/>
        </p:nvSpPr>
        <p:spPr>
          <a:xfrm>
            <a:off x="8061729" y="3499375"/>
            <a:ext cx="2875090" cy="104641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application is running code that has operations: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producer (sends messages) -  -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consumer (receives messages)</a:t>
            </a:r>
            <a:endParaRPr sz="1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C05983-7F83-A94E-B860-E04E49750420}"/>
              </a:ext>
            </a:extLst>
          </p:cNvPr>
          <p:cNvCxnSpPr>
            <a:cxnSpLocks/>
            <a:stCxn id="25" idx="0"/>
            <a:endCxn id="4" idx="1"/>
          </p:cNvCxnSpPr>
          <p:nvPr/>
        </p:nvCxnSpPr>
        <p:spPr>
          <a:xfrm flipV="1">
            <a:off x="9499274" y="3113450"/>
            <a:ext cx="700245" cy="385925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8725B4-D56E-0640-AC0E-875EFAEF8EF6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4930317" y="3573414"/>
            <a:ext cx="1086355" cy="728883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3;p29">
            <a:extLst>
              <a:ext uri="{FF2B5EF4-FFF2-40B4-BE49-F238E27FC236}">
                <a16:creationId xmlns:a16="http://schemas.microsoft.com/office/drawing/2014/main" id="{5341985E-5566-F348-82D5-CEC385C0E235}"/>
              </a:ext>
            </a:extLst>
          </p:cNvPr>
          <p:cNvSpPr txBox="1"/>
          <p:nvPr/>
        </p:nvSpPr>
        <p:spPr>
          <a:xfrm>
            <a:off x="4232016" y="3616113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</a:t>
            </a:r>
            <a:endParaRPr sz="1000" b="1" dirty="0"/>
          </a:p>
        </p:txBody>
      </p:sp>
      <p:sp>
        <p:nvSpPr>
          <p:cNvPr id="37" name="Google Shape;203;p29">
            <a:extLst>
              <a:ext uri="{FF2B5EF4-FFF2-40B4-BE49-F238E27FC236}">
                <a16:creationId xmlns:a16="http://schemas.microsoft.com/office/drawing/2014/main" id="{CFBF4557-F614-8E40-B1A4-58C42D5FD104}"/>
              </a:ext>
            </a:extLst>
          </p:cNvPr>
          <p:cNvSpPr txBox="1"/>
          <p:nvPr/>
        </p:nvSpPr>
        <p:spPr>
          <a:xfrm>
            <a:off x="4624260" y="3614710"/>
            <a:ext cx="376979" cy="33852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</a:t>
            </a:r>
            <a:endParaRPr sz="1000" b="1" dirty="0"/>
          </a:p>
        </p:txBody>
      </p:sp>
      <p:sp>
        <p:nvSpPr>
          <p:cNvPr id="40" name="Google Shape;212;p29">
            <a:extLst>
              <a:ext uri="{FF2B5EF4-FFF2-40B4-BE49-F238E27FC236}">
                <a16:creationId xmlns:a16="http://schemas.microsoft.com/office/drawing/2014/main" id="{6CC8FB03-3ED7-7E4E-906B-D3C171D0C3CE}"/>
              </a:ext>
            </a:extLst>
          </p:cNvPr>
          <p:cNvSpPr txBox="1"/>
          <p:nvPr/>
        </p:nvSpPr>
        <p:spPr>
          <a:xfrm>
            <a:off x="541308" y="1470780"/>
            <a:ext cx="2875090" cy="61552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Operations send or receive messages over channels. </a:t>
            </a:r>
            <a:endParaRPr sz="14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99CF49-34F4-BE44-99DA-25F3CC107B54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978853" y="2086303"/>
            <a:ext cx="587757" cy="754426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2;p29">
            <a:extLst>
              <a:ext uri="{FF2B5EF4-FFF2-40B4-BE49-F238E27FC236}">
                <a16:creationId xmlns:a16="http://schemas.microsoft.com/office/drawing/2014/main" id="{645DB1FF-2645-B446-8685-46345F2CDF9C}"/>
              </a:ext>
            </a:extLst>
          </p:cNvPr>
          <p:cNvSpPr txBox="1"/>
          <p:nvPr/>
        </p:nvSpPr>
        <p:spPr>
          <a:xfrm>
            <a:off x="1064622" y="5866596"/>
            <a:ext cx="2875090" cy="61552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 server has a protocol by which messages are exchanged.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CAB2BCD-8A86-6844-B066-A39E2384D639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2502167" y="5133263"/>
            <a:ext cx="472654" cy="733333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75684643-F85D-EE41-A7ED-0773AC1E65E0}"/>
              </a:ext>
            </a:extLst>
          </p:cNvPr>
          <p:cNvSpPr/>
          <p:nvPr/>
        </p:nvSpPr>
        <p:spPr>
          <a:xfrm>
            <a:off x="3825571" y="2220209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7" name="Google Shape;212;p29">
            <a:extLst>
              <a:ext uri="{FF2B5EF4-FFF2-40B4-BE49-F238E27FC236}">
                <a16:creationId xmlns:a16="http://schemas.microsoft.com/office/drawing/2014/main" id="{1150BB5B-6FD6-AF4B-9D99-74B53FB1372B}"/>
              </a:ext>
            </a:extLst>
          </p:cNvPr>
          <p:cNvSpPr txBox="1"/>
          <p:nvPr/>
        </p:nvSpPr>
        <p:spPr>
          <a:xfrm>
            <a:off x="8478710" y="5177675"/>
            <a:ext cx="2875090" cy="61552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Bindings are protocol specific information </a:t>
            </a:r>
            <a:endParaRPr sz="1400" dirty="0"/>
          </a:p>
        </p:txBody>
      </p:sp>
      <p:sp>
        <p:nvSpPr>
          <p:cNvPr id="58" name="Folded Corner 57">
            <a:extLst>
              <a:ext uri="{FF2B5EF4-FFF2-40B4-BE49-F238E27FC236}">
                <a16:creationId xmlns:a16="http://schemas.microsoft.com/office/drawing/2014/main" id="{6CF03267-A338-DD4E-A7D2-34218FFEF677}"/>
              </a:ext>
            </a:extLst>
          </p:cNvPr>
          <p:cNvSpPr/>
          <p:nvPr/>
        </p:nvSpPr>
        <p:spPr>
          <a:xfrm>
            <a:off x="3954328" y="5489484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12B4D78D-D234-244C-B182-ECF971D0853D}"/>
              </a:ext>
            </a:extLst>
          </p:cNvPr>
          <p:cNvSpPr/>
          <p:nvPr/>
        </p:nvSpPr>
        <p:spPr>
          <a:xfrm>
            <a:off x="5363289" y="3357475"/>
            <a:ext cx="987178" cy="45494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tx1"/>
                </a:solidFill>
              </a:rPr>
              <a:t>Binding</a:t>
            </a:r>
            <a:endParaRPr lang="en-US" sz="1200" u="sng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9F6DF4-987E-4D4B-9AB1-2E136589F085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4941506" y="5485437"/>
            <a:ext cx="3537204" cy="231522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F64A1D-4D40-7F4C-A420-3CC331F3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D46A8D-27E3-A74A-856C-0E3916E8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2AD41-611F-0D65-54EF-69841FF7F483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5B22E-8D1D-71FA-5E5A-55E0D49FD3EA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20055-C737-041C-0074-F572508C3DB1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2FF50-CC21-8F44-4EE9-373E6E0AF9E1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BE5CC-372D-B1BF-DD94-3081488C2512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cxnSp>
        <p:nvCxnSpPr>
          <p:cNvPr id="23" name="Google Shape;208;p29">
            <a:extLst>
              <a:ext uri="{FF2B5EF4-FFF2-40B4-BE49-F238E27FC236}">
                <a16:creationId xmlns:a16="http://schemas.microsoft.com/office/drawing/2014/main" id="{460508F3-D967-1CBF-8CCB-126C36A72EA5}"/>
              </a:ext>
            </a:extLst>
          </p:cNvPr>
          <p:cNvCxnSpPr>
            <a:cxnSpLocks/>
            <a:stCxn id="2" idx="1"/>
          </p:cNvCxnSpPr>
          <p:nvPr/>
        </p:nvCxnSpPr>
        <p:spPr>
          <a:xfrm flipV="1">
            <a:off x="3149903" y="3614710"/>
            <a:ext cx="1098939" cy="205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2" name="Google Shape;195;p29">
            <a:extLst>
              <a:ext uri="{FF2B5EF4-FFF2-40B4-BE49-F238E27FC236}">
                <a16:creationId xmlns:a16="http://schemas.microsoft.com/office/drawing/2014/main" id="{6AE946CF-A69F-5C2B-E0FC-7ED0CA17FB2B}"/>
              </a:ext>
            </a:extLst>
          </p:cNvPr>
          <p:cNvSpPr/>
          <p:nvPr/>
        </p:nvSpPr>
        <p:spPr>
          <a:xfrm>
            <a:off x="5991430" y="2067713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00;p29">
            <a:extLst>
              <a:ext uri="{FF2B5EF4-FFF2-40B4-BE49-F238E27FC236}">
                <a16:creationId xmlns:a16="http://schemas.microsoft.com/office/drawing/2014/main" id="{9137FA51-9756-64F8-8757-D36B1FF6195F}"/>
              </a:ext>
            </a:extLst>
          </p:cNvPr>
          <p:cNvSpPr txBox="1"/>
          <p:nvPr/>
        </p:nvSpPr>
        <p:spPr>
          <a:xfrm>
            <a:off x="6488962" y="2450269"/>
            <a:ext cx="89361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/>
              <a:t>Operations</a:t>
            </a:r>
            <a:endParaRPr sz="1200" u="sng" dirty="0"/>
          </a:p>
        </p:txBody>
      </p:sp>
      <p:cxnSp>
        <p:nvCxnSpPr>
          <p:cNvPr id="42" name="Google Shape;208;p29">
            <a:extLst>
              <a:ext uri="{FF2B5EF4-FFF2-40B4-BE49-F238E27FC236}">
                <a16:creationId xmlns:a16="http://schemas.microsoft.com/office/drawing/2014/main" id="{B2D4D4CB-2B94-9BD0-65B9-B6FAF0F5ED8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974207" y="2693465"/>
            <a:ext cx="2022643" cy="17413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" name="Google Shape;212;p29">
            <a:extLst>
              <a:ext uri="{FF2B5EF4-FFF2-40B4-BE49-F238E27FC236}">
                <a16:creationId xmlns:a16="http://schemas.microsoft.com/office/drawing/2014/main" id="{E6D36B3F-347D-1849-892D-422BF60F8A72}"/>
              </a:ext>
            </a:extLst>
          </p:cNvPr>
          <p:cNvSpPr txBox="1"/>
          <p:nvPr/>
        </p:nvSpPr>
        <p:spPr>
          <a:xfrm>
            <a:off x="4579127" y="4302297"/>
            <a:ext cx="2875090" cy="830966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message must have a payload and can have headers. Headers may protocol or application spec</a:t>
            </a:r>
            <a:r>
              <a:rPr lang="en-GB" sz="1400" dirty="0" err="1"/>
              <a:t>i</a:t>
            </a:r>
            <a:r>
              <a:rPr lang="en" sz="1400" dirty="0"/>
              <a:t>fic.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16804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0" grpId="0" animBg="1"/>
      <p:bldP spid="49" grpId="0" animBg="1"/>
      <p:bldP spid="54" grpId="0" animBg="1"/>
      <p:bldP spid="57" grpId="0" animBg="1"/>
      <p:bldP spid="58" grpId="0" animBg="1"/>
      <p:bldP spid="59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757614" y="1131899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0" y="13361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Document Structure (V3)</a:t>
            </a:r>
            <a:endParaRPr sz="2400"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522927" y="211086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522927" y="281350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522927" y="357909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522927" y="5088797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522927" y="5720187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1466513" y="4308959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sp>
        <p:nvSpPr>
          <p:cNvPr id="12" name="Google Shape;207;p29">
            <a:extLst>
              <a:ext uri="{FF2B5EF4-FFF2-40B4-BE49-F238E27FC236}">
                <a16:creationId xmlns:a16="http://schemas.microsoft.com/office/drawing/2014/main" id="{E975DC5A-A1A7-A949-93D0-55ADBE25353F}"/>
              </a:ext>
            </a:extLst>
          </p:cNvPr>
          <p:cNvSpPr txBox="1"/>
          <p:nvPr/>
        </p:nvSpPr>
        <p:spPr>
          <a:xfrm>
            <a:off x="7230097" y="1299797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root object. Identifies the application being documented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12" idx="1"/>
            <a:endCxn id="2" idx="3"/>
          </p:cNvCxnSpPr>
          <p:nvPr/>
        </p:nvCxnSpPr>
        <p:spPr>
          <a:xfrm flipH="1" flipV="1">
            <a:off x="4038600" y="1331939"/>
            <a:ext cx="3191497" cy="27562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03E096F1-500A-2D43-BCA5-B6708732ABC4}"/>
              </a:ext>
            </a:extLst>
          </p:cNvPr>
          <p:cNvSpPr txBox="1"/>
          <p:nvPr/>
        </p:nvSpPr>
        <p:spPr>
          <a:xfrm>
            <a:off x="7194128" y="2065280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Metadata for this specification</a:t>
            </a:r>
            <a:endParaRPr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7BFDC2-9FAD-9245-A65B-E771DFA1F1C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>
            <a:off x="4803913" y="2265320"/>
            <a:ext cx="2390215" cy="455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9CFB8CFE-0AAC-7341-87B0-E43562EFBC36}"/>
              </a:ext>
            </a:extLst>
          </p:cNvPr>
          <p:cNvSpPr txBox="1"/>
          <p:nvPr/>
        </p:nvSpPr>
        <p:spPr>
          <a:xfrm>
            <a:off x="7194128" y="2647788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Connection details for the server</a:t>
            </a:r>
            <a:endParaRPr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3F7ED5-CC0D-2542-842F-F63F2FCF2881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4803913" y="2847828"/>
            <a:ext cx="2390215" cy="1657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DAD49AFE-8D5C-2749-A777-A737DAE0E767}"/>
              </a:ext>
            </a:extLst>
          </p:cNvPr>
          <p:cNvSpPr txBox="1"/>
          <p:nvPr/>
        </p:nvSpPr>
        <p:spPr>
          <a:xfrm>
            <a:off x="7178521" y="3275520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channels being used by the application</a:t>
            </a:r>
            <a:endParaRPr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D92FD-E691-7043-ABDA-94A258D91D8D}"/>
              </a:ext>
            </a:extLst>
          </p:cNvPr>
          <p:cNvCxnSpPr>
            <a:cxnSpLocks/>
            <a:stCxn id="24" idx="1"/>
            <a:endCxn id="6" idx="3"/>
          </p:cNvCxnSpPr>
          <p:nvPr/>
        </p:nvCxnSpPr>
        <p:spPr>
          <a:xfrm flipH="1">
            <a:off x="4803913" y="3475560"/>
            <a:ext cx="2374608" cy="3035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07;p29">
            <a:extLst>
              <a:ext uri="{FF2B5EF4-FFF2-40B4-BE49-F238E27FC236}">
                <a16:creationId xmlns:a16="http://schemas.microsoft.com/office/drawing/2014/main" id="{FFD9D259-6D50-7C45-8801-4B1B4A8C3BC0}"/>
              </a:ext>
            </a:extLst>
          </p:cNvPr>
          <p:cNvSpPr txBox="1"/>
          <p:nvPr/>
        </p:nvSpPr>
        <p:spPr>
          <a:xfrm>
            <a:off x="7007078" y="4194213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Defines an operation – publish or subscribe – made available by the application on this channel</a:t>
            </a:r>
            <a:endParaRPr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05DA54-ABEC-354D-8C14-96A66739FC50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 flipV="1">
            <a:off x="4747499" y="4508999"/>
            <a:ext cx="2259579" cy="1006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207;p29">
            <a:extLst>
              <a:ext uri="{FF2B5EF4-FFF2-40B4-BE49-F238E27FC236}">
                <a16:creationId xmlns:a16="http://schemas.microsoft.com/office/drawing/2014/main" id="{B1BD586A-4156-ED40-AC6F-D5F4C7A71BE8}"/>
              </a:ext>
            </a:extLst>
          </p:cNvPr>
          <p:cNvSpPr txBox="1"/>
          <p:nvPr/>
        </p:nvSpPr>
        <p:spPr>
          <a:xfrm>
            <a:off x="7129742" y="5528579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Re-usable components</a:t>
            </a:r>
            <a:endParaRPr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F87083-511A-B545-852A-6C1AB21CD429}"/>
              </a:ext>
            </a:extLst>
          </p:cNvPr>
          <p:cNvCxnSpPr>
            <a:cxnSpLocks/>
            <a:stCxn id="36" idx="1"/>
            <a:endCxn id="7" idx="3"/>
          </p:cNvCxnSpPr>
          <p:nvPr/>
        </p:nvCxnSpPr>
        <p:spPr>
          <a:xfrm flipH="1" flipV="1">
            <a:off x="4803913" y="5288837"/>
            <a:ext cx="2325829" cy="43978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07;p29">
            <a:extLst>
              <a:ext uri="{FF2B5EF4-FFF2-40B4-BE49-F238E27FC236}">
                <a16:creationId xmlns:a16="http://schemas.microsoft.com/office/drawing/2014/main" id="{E7B584B5-F014-054D-ACDA-50E87F1E33BB}"/>
              </a:ext>
            </a:extLst>
          </p:cNvPr>
          <p:cNvSpPr txBox="1"/>
          <p:nvPr/>
        </p:nvSpPr>
        <p:spPr>
          <a:xfrm>
            <a:off x="7111389" y="6083321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User defined tags for this specification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07F084-01E2-8942-86AB-8F33587A4B2C}"/>
              </a:ext>
            </a:extLst>
          </p:cNvPr>
          <p:cNvCxnSpPr>
            <a:cxnSpLocks/>
            <a:stCxn id="49" idx="1"/>
            <a:endCxn id="8" idx="3"/>
          </p:cNvCxnSpPr>
          <p:nvPr/>
        </p:nvCxnSpPr>
        <p:spPr>
          <a:xfrm flipH="1" flipV="1">
            <a:off x="4803913" y="5920227"/>
            <a:ext cx="2307476" cy="3631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68672" y="2259288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347" y="2628144"/>
            <a:ext cx="1970831" cy="331143"/>
          </a:xfrm>
          <a:prstGeom prst="bentConnector3">
            <a:avLst>
              <a:gd name="adj1" fmla="val 1004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70703" y="3274957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81072" y="3596477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93255" y="1881231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959C97-0D8E-D343-80D1-0BA5C832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EDF9D8D-A761-B14C-ABE8-6C36E1DA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28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D19B04-6A02-3C2A-904E-DB03D99F0066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E53A1-9790-5852-0A16-D4B171CCEC8F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92E3F3-1000-3CF3-6FA4-A9165D8EF07C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05C7DC-1053-203E-2E7D-FCF6ADC6F179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D00E73-34EB-4C75-E40D-25D01510FE38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169238C-3E32-00C7-D7DD-C1D74ECCBD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863" y="3400820"/>
            <a:ext cx="1970831" cy="331143"/>
          </a:xfrm>
          <a:prstGeom prst="bentConnector3">
            <a:avLst>
              <a:gd name="adj1" fmla="val 1004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7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6" grpId="0" animBg="1"/>
      <p:bldP spid="20" grpId="0" animBg="1"/>
      <p:bldP spid="24" grpId="0" animBg="1"/>
      <p:bldP spid="32" grpId="0" animBg="1"/>
      <p:bldP spid="36" grpId="0" animBg="1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29">
            <a:extLst>
              <a:ext uri="{FF2B5EF4-FFF2-40B4-BE49-F238E27FC236}">
                <a16:creationId xmlns:a16="http://schemas.microsoft.com/office/drawing/2014/main" id="{4AC469BD-915F-7644-AA45-B975E56C7074}"/>
              </a:ext>
            </a:extLst>
          </p:cNvPr>
          <p:cNvSpPr txBox="1"/>
          <p:nvPr/>
        </p:nvSpPr>
        <p:spPr>
          <a:xfrm>
            <a:off x="428650" y="1105656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AsyncAPI</a:t>
            </a:r>
            <a:r>
              <a:rPr lang="en" sz="1400" dirty="0"/>
              <a:t> Object</a:t>
            </a:r>
            <a:endParaRPr sz="1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31CBBBAB-428E-1341-AB03-3EBB35542B33}"/>
              </a:ext>
            </a:extLst>
          </p:cNvPr>
          <p:cNvSpPr txBox="1"/>
          <p:nvPr/>
        </p:nvSpPr>
        <p:spPr>
          <a:xfrm>
            <a:off x="0" y="-2387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(V3) and Endpoint ABCs</a:t>
            </a:r>
            <a:endParaRPr sz="2400"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A2720FC4-8AF9-7F43-BD8C-21848512790A}"/>
              </a:ext>
            </a:extLst>
          </p:cNvPr>
          <p:cNvSpPr txBox="1"/>
          <p:nvPr/>
        </p:nvSpPr>
        <p:spPr>
          <a:xfrm>
            <a:off x="1522927" y="211086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Info Object</a:t>
            </a:r>
            <a:endParaRPr sz="1400" dirty="0"/>
          </a:p>
        </p:txBody>
      </p:sp>
      <p:sp>
        <p:nvSpPr>
          <p:cNvPr id="5" name="Google Shape;212;p29">
            <a:extLst>
              <a:ext uri="{FF2B5EF4-FFF2-40B4-BE49-F238E27FC236}">
                <a16:creationId xmlns:a16="http://schemas.microsoft.com/office/drawing/2014/main" id="{A8497F9F-3CFE-C24E-AF3E-FDD5367A222A}"/>
              </a:ext>
            </a:extLst>
          </p:cNvPr>
          <p:cNvSpPr txBox="1"/>
          <p:nvPr/>
        </p:nvSpPr>
        <p:spPr>
          <a:xfrm>
            <a:off x="1522927" y="281350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Servers Object</a:t>
            </a:r>
            <a:endParaRPr sz="1400" dirty="0"/>
          </a:p>
        </p:txBody>
      </p:sp>
      <p:sp>
        <p:nvSpPr>
          <p:cNvPr id="6" name="Google Shape;212;p29">
            <a:extLst>
              <a:ext uri="{FF2B5EF4-FFF2-40B4-BE49-F238E27FC236}">
                <a16:creationId xmlns:a16="http://schemas.microsoft.com/office/drawing/2014/main" id="{62A4D56A-F49F-7B48-AD77-E544970F0724}"/>
              </a:ext>
            </a:extLst>
          </p:cNvPr>
          <p:cNvSpPr txBox="1"/>
          <p:nvPr/>
        </p:nvSpPr>
        <p:spPr>
          <a:xfrm>
            <a:off x="1522927" y="3579093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Channels Object</a:t>
            </a:r>
            <a:endParaRPr sz="1400" dirty="0"/>
          </a:p>
        </p:txBody>
      </p:sp>
      <p:sp>
        <p:nvSpPr>
          <p:cNvPr id="7" name="Google Shape;212;p29">
            <a:extLst>
              <a:ext uri="{FF2B5EF4-FFF2-40B4-BE49-F238E27FC236}">
                <a16:creationId xmlns:a16="http://schemas.microsoft.com/office/drawing/2014/main" id="{A33F051A-1349-8345-B5B5-65C51E7A7F77}"/>
              </a:ext>
            </a:extLst>
          </p:cNvPr>
          <p:cNvSpPr txBox="1"/>
          <p:nvPr/>
        </p:nvSpPr>
        <p:spPr>
          <a:xfrm>
            <a:off x="1476953" y="508019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Components Object</a:t>
            </a:r>
            <a:endParaRPr sz="1400" dirty="0"/>
          </a:p>
        </p:txBody>
      </p:sp>
      <p:sp>
        <p:nvSpPr>
          <p:cNvPr id="8" name="Google Shape;212;p29">
            <a:extLst>
              <a:ext uri="{FF2B5EF4-FFF2-40B4-BE49-F238E27FC236}">
                <a16:creationId xmlns:a16="http://schemas.microsoft.com/office/drawing/2014/main" id="{318F1DA9-6C4B-7D4A-81D4-B7BBA2C944F9}"/>
              </a:ext>
            </a:extLst>
          </p:cNvPr>
          <p:cNvSpPr txBox="1"/>
          <p:nvPr/>
        </p:nvSpPr>
        <p:spPr>
          <a:xfrm>
            <a:off x="1476953" y="5711584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Tags Object</a:t>
            </a:r>
            <a:endParaRPr sz="1400" dirty="0"/>
          </a:p>
        </p:txBody>
      </p:sp>
      <p:sp>
        <p:nvSpPr>
          <p:cNvPr id="10" name="Google Shape;212;p29">
            <a:extLst>
              <a:ext uri="{FF2B5EF4-FFF2-40B4-BE49-F238E27FC236}">
                <a16:creationId xmlns:a16="http://schemas.microsoft.com/office/drawing/2014/main" id="{1905BB71-A4C1-EF4B-B0C0-7CAEF11C787B}"/>
              </a:ext>
            </a:extLst>
          </p:cNvPr>
          <p:cNvSpPr txBox="1"/>
          <p:nvPr/>
        </p:nvSpPr>
        <p:spPr>
          <a:xfrm>
            <a:off x="1497174" y="4344682"/>
            <a:ext cx="3280986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Operation Object</a:t>
            </a:r>
            <a:endParaRPr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4040B-DF73-3D48-86B6-790D094B250C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709636" y="1305696"/>
            <a:ext cx="3120728" cy="296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3E05DE9-D09C-7E40-ADA9-2A77475721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2375" y="4140454"/>
            <a:ext cx="527868" cy="332998"/>
          </a:xfrm>
          <a:prstGeom prst="bentConnector3">
            <a:avLst>
              <a:gd name="adj1" fmla="val 10272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F4E7BEA-9E71-D046-9A31-70F223D578F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768672" y="2259288"/>
            <a:ext cx="1151777" cy="35673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452C16B-4822-AD41-8EEF-E173B602B8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4037" y="2629078"/>
            <a:ext cx="1970831" cy="331143"/>
          </a:xfrm>
          <a:prstGeom prst="bentConnector3">
            <a:avLst>
              <a:gd name="adj1" fmla="val 10153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E2E7668-AFD0-B343-B3EE-BA18D4F740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73229" y="3263508"/>
            <a:ext cx="3804448" cy="330983"/>
          </a:xfrm>
          <a:prstGeom prst="bentConnector3">
            <a:avLst>
              <a:gd name="adj1" fmla="val 998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33D776D-9717-8C43-88FA-C64BC27F21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80912" y="3573876"/>
            <a:ext cx="4404966" cy="310763"/>
          </a:xfrm>
          <a:prstGeom prst="bentConnector3">
            <a:avLst>
              <a:gd name="adj1" fmla="val 9994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BA3C7092-483E-BD46-B735-485411D8F482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093255" y="1881231"/>
            <a:ext cx="502606" cy="35673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F06F463-7E84-6F47-8A48-26CAAAFDD967}"/>
              </a:ext>
            </a:extLst>
          </p:cNvPr>
          <p:cNvSpPr/>
          <p:nvPr/>
        </p:nvSpPr>
        <p:spPr>
          <a:xfrm>
            <a:off x="7388089" y="1530083"/>
            <a:ext cx="2830882" cy="4503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207;p29">
            <a:extLst>
              <a:ext uri="{FF2B5EF4-FFF2-40B4-BE49-F238E27FC236}">
                <a16:creationId xmlns:a16="http://schemas.microsoft.com/office/drawing/2014/main" id="{86C28281-05A5-F742-9276-FB109091C58B}"/>
              </a:ext>
            </a:extLst>
          </p:cNvPr>
          <p:cNvSpPr txBox="1"/>
          <p:nvPr/>
        </p:nvSpPr>
        <p:spPr>
          <a:xfrm>
            <a:off x="7654267" y="1846725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Endpoint</a:t>
            </a:r>
            <a:endParaRPr sz="1600" dirty="0"/>
          </a:p>
        </p:txBody>
      </p:sp>
      <p:sp>
        <p:nvSpPr>
          <p:cNvPr id="39" name="Google Shape;207;p29">
            <a:extLst>
              <a:ext uri="{FF2B5EF4-FFF2-40B4-BE49-F238E27FC236}">
                <a16:creationId xmlns:a16="http://schemas.microsoft.com/office/drawing/2014/main" id="{393601B1-C033-FA4C-80A4-0A66B233D4D6}"/>
              </a:ext>
            </a:extLst>
          </p:cNvPr>
          <p:cNvSpPr txBox="1"/>
          <p:nvPr/>
        </p:nvSpPr>
        <p:spPr>
          <a:xfrm>
            <a:off x="7654267" y="3855668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Channel</a:t>
            </a:r>
            <a:endParaRPr sz="1600" dirty="0"/>
          </a:p>
        </p:txBody>
      </p:sp>
      <p:sp>
        <p:nvSpPr>
          <p:cNvPr id="40" name="Google Shape;207;p29">
            <a:extLst>
              <a:ext uri="{FF2B5EF4-FFF2-40B4-BE49-F238E27FC236}">
                <a16:creationId xmlns:a16="http://schemas.microsoft.com/office/drawing/2014/main" id="{A641A031-9603-FD4F-A2A1-388C80D8B22A}"/>
              </a:ext>
            </a:extLst>
          </p:cNvPr>
          <p:cNvSpPr txBox="1"/>
          <p:nvPr/>
        </p:nvSpPr>
        <p:spPr>
          <a:xfrm>
            <a:off x="7656954" y="4685891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Binding</a:t>
            </a:r>
            <a:endParaRPr sz="1600" dirty="0"/>
          </a:p>
        </p:txBody>
      </p:sp>
      <p:sp>
        <p:nvSpPr>
          <p:cNvPr id="41" name="Google Shape;207;p29">
            <a:extLst>
              <a:ext uri="{FF2B5EF4-FFF2-40B4-BE49-F238E27FC236}">
                <a16:creationId xmlns:a16="http://schemas.microsoft.com/office/drawing/2014/main" id="{EE8E0D7C-1489-C546-AAF7-4D586620A790}"/>
              </a:ext>
            </a:extLst>
          </p:cNvPr>
          <p:cNvSpPr txBox="1"/>
          <p:nvPr/>
        </p:nvSpPr>
        <p:spPr>
          <a:xfrm>
            <a:off x="7654267" y="2588755"/>
            <a:ext cx="2298526" cy="43085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Message</a:t>
            </a:r>
            <a:endParaRPr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8070AA-A369-6643-BA03-B97FBDE76A1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803530" y="4242821"/>
            <a:ext cx="2687" cy="4430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D1E490-C13A-6648-8E49-0E71B6F5B4BD}"/>
              </a:ext>
            </a:extLst>
          </p:cNvPr>
          <p:cNvSpPr txBox="1"/>
          <p:nvPr/>
        </p:nvSpPr>
        <p:spPr>
          <a:xfrm>
            <a:off x="7654267" y="3062322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Metadata (Headers)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360B57-23CC-E34F-BEC5-E73FB4EA2B5B}"/>
              </a:ext>
            </a:extLst>
          </p:cNvPr>
          <p:cNvSpPr txBox="1"/>
          <p:nvPr/>
        </p:nvSpPr>
        <p:spPr>
          <a:xfrm>
            <a:off x="7659192" y="3400504"/>
            <a:ext cx="2298526" cy="276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  (Payload)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0E4E36-AD70-9344-B2C7-26B7A4E6371D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4803913" y="2062154"/>
            <a:ext cx="2850354" cy="2487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9C61C9-075E-AD40-AC3D-54B3B5D1F995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4803913" y="3013544"/>
            <a:ext cx="2850354" cy="105755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40B4D7-1CE0-2A4D-A731-4128FE99EAB4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4803913" y="3779133"/>
            <a:ext cx="2850354" cy="291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A8E52DE-9F94-A249-8744-04960E95174F}"/>
              </a:ext>
            </a:extLst>
          </p:cNvPr>
          <p:cNvCxnSpPr>
            <a:cxnSpLocks/>
            <a:stCxn id="10" idx="3"/>
            <a:endCxn id="38" idx="1"/>
          </p:cNvCxnSpPr>
          <p:nvPr/>
        </p:nvCxnSpPr>
        <p:spPr>
          <a:xfrm flipV="1">
            <a:off x="4778160" y="2062154"/>
            <a:ext cx="2876107" cy="248256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52AD3F-2632-F843-845D-138E641CD9D7}"/>
              </a:ext>
            </a:extLst>
          </p:cNvPr>
          <p:cNvCxnSpPr>
            <a:cxnSpLocks/>
            <a:stCxn id="6" idx="3"/>
            <a:endCxn id="41" idx="1"/>
          </p:cNvCxnSpPr>
          <p:nvPr/>
        </p:nvCxnSpPr>
        <p:spPr>
          <a:xfrm flipV="1">
            <a:off x="4803913" y="2804184"/>
            <a:ext cx="2850354" cy="9749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41DBB3-73E2-8240-9B93-765F5FECC81F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4803913" y="3013544"/>
            <a:ext cx="2853041" cy="1887776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1AFF10-EC07-A045-9E57-F7B49BFE127E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4803913" y="3779133"/>
            <a:ext cx="2853041" cy="1122187"/>
          </a:xfrm>
          <a:prstGeom prst="straightConnector1">
            <a:avLst/>
          </a:prstGeom>
          <a:ln w="1587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DE9EFF-4431-564E-B46B-FFEC1EF4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7E6D4D-78C5-904F-A442-9B1AD876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29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F4C22-C764-CA93-5845-8720E6210F18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30CB0-8795-E1FE-3763-6D074F211FEE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D7D33E-A41F-BE51-E38A-08D30F9C1808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6C42A-E438-AA0F-8B0C-5FDD2AA54308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BBF6E8-40F5-776F-63A8-58D7B78ED0E4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0703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939800"/>
            <a:ext cx="10058400" cy="50922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2DF1-A555-43FA-AD2F-E7EC51E120F1}" type="slidenum">
              <a:rPr lang="en-GB" smtClean="0"/>
              <a:t>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FA9CC-BA60-2441-AA6D-6013AD92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</p:spTree>
    <p:extLst>
      <p:ext uri="{BB962C8B-B14F-4D97-AF65-F5344CB8AC3E}">
        <p14:creationId xmlns:p14="http://schemas.microsoft.com/office/powerpoint/2010/main" val="36225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4"/>
    </mc:Choice>
    <mc:Fallback xmlns="">
      <p:transition spd="slow" advTm="3250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2622645" y="3198167"/>
            <a:ext cx="6946710" cy="461665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id: </a:t>
            </a:r>
            <a:r>
              <a:rPr lang="en-US" sz="2400" dirty="0">
                <a:hlinkClick r:id="rId2"/>
              </a:rPr>
              <a:t>https://github.com/brightercommand/greetings/</a:t>
            </a:r>
            <a:endParaRPr lang="en-US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4358" y="0"/>
            <a:ext cx="12187642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Object</a:t>
            </a:r>
            <a:endParaRPr sz="2400" dirty="0"/>
          </a:p>
        </p:txBody>
      </p:sp>
      <p:sp>
        <p:nvSpPr>
          <p:cNvPr id="4" name="Google Shape;212;p29">
            <a:extLst>
              <a:ext uri="{FF2B5EF4-FFF2-40B4-BE49-F238E27FC236}">
                <a16:creationId xmlns:a16="http://schemas.microsoft.com/office/drawing/2014/main" id="{C8622D80-E01C-A740-908E-DCAB6326F79C}"/>
              </a:ext>
            </a:extLst>
          </p:cNvPr>
          <p:cNvSpPr txBox="1"/>
          <p:nvPr/>
        </p:nvSpPr>
        <p:spPr>
          <a:xfrm>
            <a:off x="6613467" y="4849524"/>
            <a:ext cx="287509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We use a specification file for an app, which is a producer or consumer, and identify them by id</a:t>
            </a:r>
            <a:endParaRPr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AE6A5E-4F27-F44D-BFE7-B0FD1D0D1E47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6096000" y="3659832"/>
            <a:ext cx="1955012" cy="1189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EAA1E-8820-9947-8A31-08134085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B7B14-C750-7C46-A6D6-3471C1CE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7A8AA-C9C4-7BCB-8940-B0354435B6FA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7AF6F-FEB2-CD75-6C00-A752AD0762FB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7BC9A-17BB-DD6B-B6D1-5FCD8E448181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1982-3BC6-63A9-86FD-CFD1C2FA5876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B95B9-1A4A-177D-043E-7CE8CD267EB1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313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1510101" y="1143763"/>
            <a:ext cx="9475305" cy="4893647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info:</a:t>
            </a:r>
          </a:p>
          <a:p>
            <a:r>
              <a:rPr lang="en-GB" sz="2400" dirty="0"/>
              <a:t>  contact: </a:t>
            </a:r>
          </a:p>
          <a:p>
            <a:r>
              <a:rPr lang="en-GB" sz="2400" dirty="0"/>
              <a:t>    name: Paramore Brighter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url</a:t>
            </a:r>
            <a:r>
              <a:rPr lang="en-GB" sz="2400" dirty="0"/>
              <a:t>: https://</a:t>
            </a:r>
            <a:r>
              <a:rPr lang="en-GB" sz="2400" dirty="0" err="1"/>
              <a:t>goparamore.io</a:t>
            </a:r>
            <a:r>
              <a:rPr lang="en-GB" sz="2400" dirty="0"/>
              <a:t>/support</a:t>
            </a:r>
          </a:p>
          <a:p>
            <a:r>
              <a:rPr lang="en-GB" sz="2400" dirty="0"/>
              <a:t>    email: </a:t>
            </a:r>
            <a:r>
              <a:rPr lang="en-GB" sz="2400" dirty="0" err="1"/>
              <a:t>support@goparamore.io</a:t>
            </a:r>
            <a:endParaRPr lang="en-GB" sz="2400" dirty="0"/>
          </a:p>
          <a:p>
            <a:r>
              <a:rPr lang="en-GB" sz="2400" dirty="0"/>
              <a:t>  license:</a:t>
            </a:r>
          </a:p>
          <a:p>
            <a:r>
              <a:rPr lang="en-GB" sz="2400" dirty="0"/>
              <a:t>    name: Apache 2.0 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url</a:t>
            </a:r>
            <a:r>
              <a:rPr lang="en-GB" sz="2400" dirty="0"/>
              <a:t>: https://</a:t>
            </a:r>
            <a:r>
              <a:rPr lang="en-GB" sz="2400" dirty="0" err="1"/>
              <a:t>www.apache.org</a:t>
            </a:r>
            <a:r>
              <a:rPr lang="en-GB" sz="2400" dirty="0"/>
              <a:t>/licenses/LICENSE-2.0.html </a:t>
            </a:r>
          </a:p>
          <a:p>
            <a:r>
              <a:rPr lang="en-GB" sz="2400" dirty="0"/>
              <a:t>  description: Demonstrates sending a greeting over a messaging transport.</a:t>
            </a:r>
          </a:p>
          <a:p>
            <a:r>
              <a:rPr lang="en-GB" sz="2400" dirty="0"/>
              <a:t>  title: Brighter Sample App</a:t>
            </a:r>
          </a:p>
          <a:p>
            <a:r>
              <a:rPr lang="en-GB" sz="2400" dirty="0"/>
              <a:t>  version: 1.0.0</a:t>
            </a:r>
          </a:p>
          <a:p>
            <a:r>
              <a:rPr lang="en-GB" sz="2400" dirty="0"/>
              <a:t>tags:</a:t>
            </a:r>
          </a:p>
          <a:p>
            <a:r>
              <a:rPr lang="en-GB" sz="2400" dirty="0"/>
              <a:t>  - name: brighter examples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Info Object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3E09A-9F6A-9D4E-BFEB-1C542EE2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F2F7E-8800-0442-8459-4DDE31A9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09FB7-EC61-A695-E5A8-A8E9839D3371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BA010-A32C-6986-6EDD-256B996DACA8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01FF6-433E-AFDB-BE99-C34D1F7B3C6C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E89D-D670-4031-4FFB-F88A008A0886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5A670-DE64-23A5-3062-96E92D980C6F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59612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1358347" y="2635280"/>
            <a:ext cx="9475305" cy="1569660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development:</a:t>
            </a:r>
          </a:p>
          <a:p>
            <a:r>
              <a:rPr lang="en-GB" sz="2400" dirty="0"/>
              <a:t>  description: A Kafka broker for local development</a:t>
            </a:r>
          </a:p>
          <a:p>
            <a:r>
              <a:rPr lang="en-GB" sz="2400" dirty="0"/>
              <a:t>  </a:t>
            </a:r>
            <a:r>
              <a:rPr lang="en-GB" sz="2400" dirty="0" err="1"/>
              <a:t>url</a:t>
            </a:r>
            <a:r>
              <a:rPr lang="en-GB" sz="2400" dirty="0"/>
              <a:t>: localhost:9092</a:t>
            </a:r>
          </a:p>
          <a:p>
            <a:r>
              <a:rPr lang="en-GB" sz="2400" dirty="0"/>
              <a:t>  protocol: </a:t>
            </a:r>
            <a:r>
              <a:rPr lang="en-GB" sz="2400" dirty="0" err="1"/>
              <a:t>kafka</a:t>
            </a:r>
            <a:endParaRPr lang="en-GB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Servers Object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85F45-4121-6B4A-8AAF-185F404B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90390-559C-6045-85BF-B5D02D04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BF62B-857A-60D8-B1B1-B387DC14E89B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A05A8-BD0F-DD8D-F154-99D2CA0B8D9C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2415B-5BC7-95D0-BD43-45AC8B2EA50C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EFD5F-5C8F-3462-7D6A-02B29DD88375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615B6-053E-30BD-40F9-E48C0ECE0078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858731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477047" y="1905506"/>
            <a:ext cx="10972831" cy="4154984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greeting:</a:t>
            </a:r>
          </a:p>
          <a:p>
            <a:r>
              <a:rPr lang="en-GB" sz="2400" dirty="0"/>
              <a:t>  subscribe:</a:t>
            </a:r>
          </a:p>
          <a:p>
            <a:r>
              <a:rPr lang="en-GB" sz="2400" dirty="0"/>
              <a:t>    </a:t>
            </a:r>
            <a:r>
              <a:rPr lang="en-GB" sz="2400" dirty="0" err="1"/>
              <a:t>operationid</a:t>
            </a:r>
            <a:r>
              <a:rPr lang="en-GB" sz="2400" dirty="0"/>
              <a:t>: </a:t>
            </a:r>
            <a:r>
              <a:rPr lang="en-GB" sz="2400" dirty="0" err="1"/>
              <a:t>sendGreeting</a:t>
            </a:r>
            <a:endParaRPr lang="en-GB" sz="2400" dirty="0"/>
          </a:p>
          <a:p>
            <a:r>
              <a:rPr lang="en-GB" sz="2400" dirty="0"/>
              <a:t>    summary: sends a greeting</a:t>
            </a:r>
          </a:p>
          <a:p>
            <a:r>
              <a:rPr lang="en-GB" sz="2400" dirty="0"/>
              <a:t>    description: This service lets you send the ‘Hello World’ greeting to another service.</a:t>
            </a:r>
          </a:p>
          <a:p>
            <a:r>
              <a:rPr lang="en-GB" sz="2400" dirty="0"/>
              <a:t>    message:</a:t>
            </a:r>
          </a:p>
          <a:p>
            <a:r>
              <a:rPr lang="en-GB" sz="2400" dirty="0"/>
              <a:t>      $ref: "#/components/messages/greeting”</a:t>
            </a:r>
          </a:p>
          <a:p>
            <a:r>
              <a:rPr lang="en-GB" sz="2400" dirty="0"/>
              <a:t>    </a:t>
            </a:r>
            <a:r>
              <a:rPr lang="en-GB" sz="2400" dirty="0">
                <a:latin typeface="Fira Code VF"/>
              </a:rPr>
              <a:t>bindings:</a:t>
            </a:r>
          </a:p>
          <a:p>
            <a:r>
              <a:rPr lang="en-GB" sz="2400" dirty="0">
                <a:latin typeface="Fira Code VF"/>
              </a:rPr>
              <a:t>        </a:t>
            </a:r>
            <a:r>
              <a:rPr lang="en-GB" sz="2400" dirty="0" err="1">
                <a:effectLst/>
              </a:rPr>
              <a:t>kafka</a:t>
            </a:r>
            <a:r>
              <a:rPr lang="en-GB" sz="2400" dirty="0"/>
              <a:t>: </a:t>
            </a:r>
          </a:p>
          <a:p>
            <a:r>
              <a:rPr lang="en-GB" sz="2400" dirty="0">
                <a:effectLst/>
              </a:rPr>
              <a:t>            partitions</a:t>
            </a:r>
            <a:r>
              <a:rPr lang="en-GB" sz="2400" dirty="0"/>
              <a:t>: </a:t>
            </a:r>
            <a:r>
              <a:rPr lang="en-GB" sz="2400" dirty="0">
                <a:effectLst/>
              </a:rPr>
              <a:t>20</a:t>
            </a:r>
            <a:r>
              <a:rPr lang="en-GB" sz="2400" dirty="0"/>
              <a:t> </a:t>
            </a:r>
          </a:p>
          <a:p>
            <a:r>
              <a:rPr lang="en-GB" sz="2400" dirty="0">
                <a:effectLst/>
              </a:rPr>
              <a:t>            replicas</a:t>
            </a:r>
            <a:r>
              <a:rPr lang="en-GB" sz="2400" dirty="0"/>
              <a:t>: </a:t>
            </a:r>
            <a:r>
              <a:rPr lang="en-GB" sz="2400" dirty="0">
                <a:effectLst/>
              </a:rPr>
              <a:t>3</a:t>
            </a:r>
            <a:r>
              <a:rPr lang="en-GB" sz="2400" dirty="0"/>
              <a:t> 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-864" y="0"/>
            <a:ext cx="12192864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Channels (V2)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AA114-767C-EC47-8F2B-3B792290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CBB9-1A9E-CA4F-901C-BDD6A060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9895D-FDEB-0DA0-522F-A9DA7203E9A9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6097-FC98-E14D-D11B-13E5866E9B3F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F06E6-31DB-DF4A-F484-92C9BC0B27D0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A3C35-8841-82FC-236E-4F5C959DDDB7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89E3-378C-DCC5-AD28-762EEA97048A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8455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744677" y="1225282"/>
            <a:ext cx="10972831" cy="4893647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/>
              <a:t>greeting:</a:t>
            </a:r>
          </a:p>
          <a:p>
            <a:r>
              <a:rPr lang="en-GB" sz="2400" dirty="0"/>
              <a:t>  address: ‘</a:t>
            </a:r>
            <a:r>
              <a:rPr lang="en-GB" sz="2400" dirty="0" err="1"/>
              <a:t>goparamore.io.greeting</a:t>
            </a:r>
            <a:r>
              <a:rPr lang="en-GB" sz="2400" dirty="0"/>
              <a:t>’</a:t>
            </a:r>
          </a:p>
          <a:p>
            <a:r>
              <a:rPr lang="en-GB" sz="2400" dirty="0"/>
              <a:t>    summary: For sending greetings</a:t>
            </a:r>
          </a:p>
          <a:p>
            <a:r>
              <a:rPr lang="en-GB" sz="2400" dirty="0"/>
              <a:t>    description: This channel contains greeting messages </a:t>
            </a:r>
          </a:p>
          <a:p>
            <a:r>
              <a:rPr lang="en-GB" sz="2400" dirty="0"/>
              <a:t>    s</a:t>
            </a:r>
            <a:r>
              <a:rPr lang="en-GB" sz="2400" b="0" i="0" dirty="0">
                <a:effectLst/>
                <a:latin typeface="Fira Code VF"/>
              </a:rPr>
              <a:t>ervers: </a:t>
            </a:r>
          </a:p>
          <a:p>
            <a:r>
              <a:rPr lang="en-GB" sz="2400" dirty="0">
                <a:latin typeface="Fira Code VF"/>
              </a:rPr>
              <a:t>       </a:t>
            </a:r>
            <a:r>
              <a:rPr lang="en-GB" sz="2400" b="0" i="0" dirty="0">
                <a:effectLst/>
                <a:latin typeface="Fira Code VF"/>
              </a:rPr>
              <a:t>- $ref: '#/servers/development’</a:t>
            </a:r>
          </a:p>
          <a:p>
            <a:r>
              <a:rPr lang="en-GB" sz="2400" dirty="0"/>
              <a:t>    messages:</a:t>
            </a:r>
          </a:p>
          <a:p>
            <a:r>
              <a:rPr lang="en-GB" sz="2400" dirty="0"/>
              <a:t>          greeting:  </a:t>
            </a:r>
          </a:p>
          <a:p>
            <a:r>
              <a:rPr lang="en-GB" sz="2400" dirty="0"/>
              <a:t>             $ref: "#/components/messages/greeting”</a:t>
            </a:r>
          </a:p>
          <a:p>
            <a:r>
              <a:rPr lang="en-GB" sz="2400" dirty="0">
                <a:latin typeface="Fira Code VF"/>
              </a:rPr>
              <a:t>    bindings:</a:t>
            </a:r>
          </a:p>
          <a:p>
            <a:r>
              <a:rPr lang="en-GB" sz="2400" dirty="0">
                <a:latin typeface="Fira Code VF"/>
              </a:rPr>
              <a:t>        </a:t>
            </a:r>
            <a:r>
              <a:rPr lang="en-GB" sz="2400" dirty="0" err="1">
                <a:effectLst/>
              </a:rPr>
              <a:t>kafka</a:t>
            </a:r>
            <a:r>
              <a:rPr lang="en-GB" sz="2400" dirty="0"/>
              <a:t>: </a:t>
            </a:r>
          </a:p>
          <a:p>
            <a:r>
              <a:rPr lang="en-GB" sz="2400" dirty="0">
                <a:effectLst/>
              </a:rPr>
              <a:t>            partitions</a:t>
            </a:r>
            <a:r>
              <a:rPr lang="en-GB" sz="2400" dirty="0"/>
              <a:t>: </a:t>
            </a:r>
            <a:r>
              <a:rPr lang="en-GB" sz="2400" dirty="0">
                <a:effectLst/>
              </a:rPr>
              <a:t>20</a:t>
            </a:r>
            <a:r>
              <a:rPr lang="en-GB" sz="2400" dirty="0"/>
              <a:t> </a:t>
            </a:r>
          </a:p>
          <a:p>
            <a:r>
              <a:rPr lang="en-GB" sz="2400" dirty="0">
                <a:effectLst/>
              </a:rPr>
              <a:t>            replicas</a:t>
            </a:r>
            <a:r>
              <a:rPr lang="en-GB" sz="2400" dirty="0"/>
              <a:t>: </a:t>
            </a:r>
            <a:r>
              <a:rPr lang="en-GB" sz="2400" dirty="0">
                <a:effectLst/>
              </a:rPr>
              <a:t>3</a:t>
            </a:r>
            <a:r>
              <a:rPr lang="en-GB" sz="2400" dirty="0"/>
              <a:t> 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-864" y="0"/>
            <a:ext cx="12192864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Channels (V3)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AA114-767C-EC47-8F2B-3B792290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CBB9-1A9E-CA4F-901C-BDD6A060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48BFA-EF57-44F9-D7FE-72979D0F9576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0882E-6CB9-CAF9-270C-D20404200206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094DF-6F36-E3DF-F676-7D802E9D50A2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49C52-E86A-8E44-942A-2A2C60021675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6478E-47D4-DB85-69B8-ED1F8A093405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83027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609152" y="1504062"/>
            <a:ext cx="10972831" cy="3785652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400" dirty="0" err="1"/>
              <a:t>sendGreeting</a:t>
            </a:r>
            <a:r>
              <a:rPr lang="en-GB" sz="2400" dirty="0"/>
              <a:t> :</a:t>
            </a:r>
          </a:p>
          <a:p>
            <a:r>
              <a:rPr lang="en-GB" sz="2400" dirty="0"/>
              <a:t>    action: send</a:t>
            </a:r>
          </a:p>
          <a:p>
            <a:r>
              <a:rPr lang="en-GB" sz="2400" dirty="0"/>
              <a:t>    summary: sends a greeting</a:t>
            </a:r>
          </a:p>
          <a:p>
            <a:r>
              <a:rPr lang="en-GB" sz="2400" dirty="0"/>
              <a:t>    description: The application sends a greeting to a consumer.</a:t>
            </a:r>
          </a:p>
          <a:p>
            <a:r>
              <a:rPr lang="en-GB" sz="2400" dirty="0"/>
              <a:t>    channel:</a:t>
            </a:r>
          </a:p>
          <a:p>
            <a:r>
              <a:rPr lang="en-GB" sz="2400" dirty="0"/>
              <a:t>      $ref: "#/channels/greeting”</a:t>
            </a:r>
          </a:p>
          <a:p>
            <a:r>
              <a:rPr lang="en-GB" sz="2400" dirty="0"/>
              <a:t>    </a:t>
            </a:r>
            <a:r>
              <a:rPr lang="en-GB" sz="2400" dirty="0">
                <a:latin typeface="Fira Code VF"/>
              </a:rPr>
              <a:t>bindings:</a:t>
            </a:r>
          </a:p>
          <a:p>
            <a:r>
              <a:rPr lang="en-GB" sz="2400" dirty="0">
                <a:latin typeface="Fira Code VF"/>
              </a:rPr>
              <a:t>        </a:t>
            </a:r>
            <a:r>
              <a:rPr lang="en-GB" sz="2400" dirty="0" err="1">
                <a:effectLst/>
              </a:rPr>
              <a:t>kafka</a:t>
            </a:r>
            <a:r>
              <a:rPr lang="en-GB" sz="2400" dirty="0"/>
              <a:t>: </a:t>
            </a:r>
          </a:p>
          <a:p>
            <a:r>
              <a:rPr lang="en-GB" sz="2400" dirty="0">
                <a:effectLst/>
              </a:rPr>
              <a:t>            partitions</a:t>
            </a:r>
            <a:r>
              <a:rPr lang="en-GB" sz="2400" dirty="0"/>
              <a:t>: </a:t>
            </a:r>
            <a:r>
              <a:rPr lang="en-GB" sz="2400" dirty="0">
                <a:effectLst/>
              </a:rPr>
              <a:t>20</a:t>
            </a:r>
            <a:r>
              <a:rPr lang="en-GB" sz="2400" dirty="0"/>
              <a:t> </a:t>
            </a:r>
          </a:p>
          <a:p>
            <a:r>
              <a:rPr lang="en-GB" sz="2400" dirty="0">
                <a:effectLst/>
              </a:rPr>
              <a:t>            replicas</a:t>
            </a:r>
            <a:r>
              <a:rPr lang="en-GB" sz="2400" dirty="0"/>
              <a:t>: </a:t>
            </a:r>
            <a:r>
              <a:rPr lang="en-GB" sz="2400" dirty="0">
                <a:effectLst/>
              </a:rPr>
              <a:t>3</a:t>
            </a:r>
            <a:endParaRPr lang="en-GB" sz="2400" dirty="0"/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-864" y="0"/>
            <a:ext cx="12192864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Operations (V3)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AA114-767C-EC47-8F2B-3B792290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2CBB9-1A9E-CA4F-901C-BDD6A060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A79A6-C332-E413-0133-C9F8802A2915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59CDE-480F-64B8-864F-0A8B8201DB73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022B6-852B-B286-D24B-7997F6659300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B16F2-B943-93F4-C089-980D1AA8E8E0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9F24F-777E-9E59-2DF5-822A7C241924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915509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98B2B-0876-4249-9512-6ABD3413DE41}"/>
              </a:ext>
            </a:extLst>
          </p:cNvPr>
          <p:cNvSpPr/>
          <p:nvPr/>
        </p:nvSpPr>
        <p:spPr>
          <a:xfrm>
            <a:off x="477047" y="997953"/>
            <a:ext cx="10972831" cy="5632311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/>
              <a:t>components:</a:t>
            </a:r>
          </a:p>
          <a:p>
            <a:r>
              <a:rPr lang="en-GB" dirty="0"/>
              <a:t>  messages:</a:t>
            </a:r>
          </a:p>
          <a:p>
            <a:r>
              <a:rPr lang="en-GB" dirty="0"/>
              <a:t>    greeting:</a:t>
            </a:r>
          </a:p>
          <a:p>
            <a:r>
              <a:rPr lang="en-GB" dirty="0"/>
              <a:t>      name: greeting</a:t>
            </a:r>
          </a:p>
          <a:p>
            <a:r>
              <a:rPr lang="en-GB" dirty="0"/>
              <a:t>      title: A salutation</a:t>
            </a:r>
          </a:p>
          <a:p>
            <a:r>
              <a:rPr lang="en-GB" dirty="0"/>
              <a:t>      summary: This is how we send you a salutation</a:t>
            </a:r>
          </a:p>
          <a:p>
            <a:r>
              <a:rPr lang="en-GB" dirty="0"/>
              <a:t>      </a:t>
            </a:r>
            <a:r>
              <a:rPr lang="en-GB" dirty="0" err="1"/>
              <a:t>contentType</a:t>
            </a:r>
            <a:r>
              <a:rPr lang="en-GB" dirty="0"/>
              <a:t>: application/json</a:t>
            </a:r>
          </a:p>
          <a:p>
            <a:r>
              <a:rPr lang="en-GB" dirty="0"/>
              <a:t>      traits:</a:t>
            </a:r>
          </a:p>
          <a:p>
            <a:r>
              <a:rPr lang="en-GB" dirty="0"/>
              <a:t>        - $ref: '#/components/</a:t>
            </a:r>
            <a:r>
              <a:rPr lang="en-GB" dirty="0" err="1"/>
              <a:t>messageTraits</a:t>
            </a:r>
            <a:r>
              <a:rPr lang="en-GB" dirty="0"/>
              <a:t>/</a:t>
            </a:r>
            <a:r>
              <a:rPr lang="en-GB" dirty="0" err="1"/>
              <a:t>commonHeaders</a:t>
            </a:r>
            <a:r>
              <a:rPr lang="en-GB" dirty="0"/>
              <a:t>'</a:t>
            </a:r>
          </a:p>
          <a:p>
            <a:r>
              <a:rPr lang="en-GB" dirty="0"/>
              <a:t>      payload:</a:t>
            </a:r>
          </a:p>
          <a:p>
            <a:r>
              <a:rPr lang="en-GB" dirty="0"/>
              <a:t>        $ref: "#/components/schemas/</a:t>
            </a:r>
            <a:r>
              <a:rPr lang="en-GB" dirty="0" err="1"/>
              <a:t>greetingContent</a:t>
            </a:r>
            <a:r>
              <a:rPr lang="en-GB" dirty="0"/>
              <a:t>"</a:t>
            </a:r>
          </a:p>
          <a:p>
            <a:endParaRPr lang="en-GB" dirty="0"/>
          </a:p>
          <a:p>
            <a:r>
              <a:rPr lang="en-GB" dirty="0"/>
              <a:t>  schemas:</a:t>
            </a:r>
          </a:p>
          <a:p>
            <a:r>
              <a:rPr lang="en-GB" dirty="0"/>
              <a:t>    </a:t>
            </a:r>
            <a:r>
              <a:rPr lang="en-GB" dirty="0" err="1"/>
              <a:t>greetingContent</a:t>
            </a:r>
            <a:r>
              <a:rPr lang="en-GB" dirty="0"/>
              <a:t>:</a:t>
            </a:r>
          </a:p>
          <a:p>
            <a:r>
              <a:rPr lang="en-GB" dirty="0"/>
              <a:t>      type: object</a:t>
            </a:r>
          </a:p>
          <a:p>
            <a:r>
              <a:rPr lang="en-GB" dirty="0"/>
              <a:t>      properties:</a:t>
            </a:r>
          </a:p>
          <a:p>
            <a:r>
              <a:rPr lang="en-GB" dirty="0"/>
              <a:t>        greeting: </a:t>
            </a:r>
          </a:p>
          <a:p>
            <a:r>
              <a:rPr lang="en-GB" dirty="0"/>
              <a:t>          type: string</a:t>
            </a:r>
          </a:p>
          <a:p>
            <a:r>
              <a:rPr lang="en-GB" dirty="0"/>
              <a:t>          description: The salutation you want to send</a:t>
            </a:r>
          </a:p>
          <a:p>
            <a:r>
              <a:rPr lang="en-GB" dirty="0"/>
              <a:t> … 	</a:t>
            </a:r>
          </a:p>
        </p:txBody>
      </p:sp>
      <p:sp>
        <p:nvSpPr>
          <p:cNvPr id="3" name="Google Shape;194;p29">
            <a:extLst>
              <a:ext uri="{FF2B5EF4-FFF2-40B4-BE49-F238E27FC236}">
                <a16:creationId xmlns:a16="http://schemas.microsoft.com/office/drawing/2014/main" id="{FE47BEA1-E716-174A-B7D3-9E39092F61CB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Components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2804F-3A0B-E94A-891B-0E312799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6BA5D-03C3-0247-ABA5-B3E37046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5F28C-967C-3164-FCFB-EF0526FB6ED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0BA46-C84F-D087-0D47-605C70718D5A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F34ED-48A4-5C13-DD87-21B42C1DA5AE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DE4D2-208A-86A5-B231-3E18D280EEF6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7FFEB-BA00-FAFD-3CCF-A4F2662DA54E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783945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7ABD3-650C-7042-9EAD-2A2EC6071BE2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01A5-FBE4-4F4F-96D1-B89B3AF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9E93-8676-8641-99B5-3F85140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177F-69E4-75AB-5D1F-C7554720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53FBB-B97A-170A-F090-AB5A86EE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38</a:t>
            </a:fld>
            <a:endParaRPr lang="en-US"/>
          </a:p>
        </p:txBody>
      </p:sp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30454BB9-FBCB-6FA1-2AE8-EE22709C0F2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JSON Schema (</a:t>
            </a:r>
            <a:r>
              <a:rPr lang="en" sz="2400" dirty="0" err="1"/>
              <a:t>AsyncAPI</a:t>
            </a:r>
            <a:r>
              <a:rPr lang="en" sz="2400" dirty="0"/>
              <a:t> Schema Object)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DE715-08E6-AB36-A1EA-6D87E0EEF8B6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16F5-6C35-3A20-8347-7253A0FF7E53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E4EBE-176A-B64D-A069-6F2972984B40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4994B-F404-2FDA-B666-D7F0753C39AA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AB44F-7DAB-56B4-67F2-417D2CC816B5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F8685-6CE5-3D37-5D7D-EC6C78C5E371}"/>
              </a:ext>
            </a:extLst>
          </p:cNvPr>
          <p:cNvSpPr txBox="1"/>
          <p:nvPr/>
        </p:nvSpPr>
        <p:spPr>
          <a:xfrm>
            <a:off x="815613" y="1876631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$schema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D38424-D941-1195-3865-7A2ED5668E2F}"/>
              </a:ext>
            </a:extLst>
          </p:cNvPr>
          <p:cNvSpPr txBox="1"/>
          <p:nvPr/>
        </p:nvSpPr>
        <p:spPr>
          <a:xfrm>
            <a:off x="815613" y="2418822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$id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07D61-4460-EFCF-E9CE-E52FDAE46426}"/>
              </a:ext>
            </a:extLst>
          </p:cNvPr>
          <p:cNvSpPr txBox="1"/>
          <p:nvPr/>
        </p:nvSpPr>
        <p:spPr>
          <a:xfrm>
            <a:off x="815613" y="3001236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DF9B0-250A-8550-1DA8-30D15BEC68FC}"/>
              </a:ext>
            </a:extLst>
          </p:cNvPr>
          <p:cNvSpPr txBox="1"/>
          <p:nvPr/>
        </p:nvSpPr>
        <p:spPr>
          <a:xfrm>
            <a:off x="815613" y="3583650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description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5AC84-A0E4-0DED-2877-F63FB4F63449}"/>
              </a:ext>
            </a:extLst>
          </p:cNvPr>
          <p:cNvSpPr txBox="1"/>
          <p:nvPr/>
        </p:nvSpPr>
        <p:spPr>
          <a:xfrm>
            <a:off x="815613" y="4166064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CE1DD-47AA-E8B1-32B5-0D73F97B5696}"/>
              </a:ext>
            </a:extLst>
          </p:cNvPr>
          <p:cNvSpPr txBox="1"/>
          <p:nvPr/>
        </p:nvSpPr>
        <p:spPr>
          <a:xfrm>
            <a:off x="815613" y="4791971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properties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FF214-C39F-163A-2636-2327CB2C1C0A}"/>
              </a:ext>
            </a:extLst>
          </p:cNvPr>
          <p:cNvSpPr txBox="1"/>
          <p:nvPr/>
        </p:nvSpPr>
        <p:spPr>
          <a:xfrm>
            <a:off x="5374888" y="1876631"/>
            <a:ext cx="6400800" cy="3693319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{</a:t>
            </a:r>
          </a:p>
          <a:p>
            <a:r>
              <a:rPr lang="en-US" b="1" dirty="0"/>
              <a:t>   ”$schema” : </a:t>
            </a:r>
            <a:r>
              <a:rPr lang="en-GB" dirty="0"/>
              <a:t>"https://</a:t>
            </a:r>
            <a:r>
              <a:rPr lang="en-GB" dirty="0" err="1"/>
              <a:t>json-schema.org</a:t>
            </a:r>
            <a:r>
              <a:rPr lang="en-GB" dirty="0"/>
              <a:t>/draft/2020-12/schema",</a:t>
            </a:r>
          </a:p>
          <a:p>
            <a:r>
              <a:rPr lang="en-GB" b="1" dirty="0"/>
              <a:t>   “$id” : “</a:t>
            </a:r>
            <a:r>
              <a:rPr lang="en-GB" dirty="0"/>
              <a:t>https://</a:t>
            </a:r>
            <a:r>
              <a:rPr lang="en-GB" dirty="0" err="1"/>
              <a:t>goparamore.io</a:t>
            </a:r>
            <a:r>
              <a:rPr lang="en-GB" dirty="0"/>
              <a:t>/</a:t>
            </a:r>
            <a:r>
              <a:rPr lang="en-GB" dirty="0" err="1"/>
              <a:t>greeting.schema.json</a:t>
            </a:r>
            <a:r>
              <a:rPr lang="en-GB" b="1" dirty="0"/>
              <a:t>”,</a:t>
            </a:r>
          </a:p>
          <a:p>
            <a:r>
              <a:rPr lang="en-GB" b="1" dirty="0"/>
              <a:t>   “title” : </a:t>
            </a:r>
            <a:r>
              <a:rPr lang="en-GB" dirty="0"/>
              <a:t>“greeting”,</a:t>
            </a:r>
          </a:p>
          <a:p>
            <a:r>
              <a:rPr lang="en-GB" b="1" dirty="0"/>
              <a:t>   “description” : </a:t>
            </a:r>
            <a:r>
              <a:rPr lang="en-GB" dirty="0"/>
              <a:t>“A greeting message”,</a:t>
            </a:r>
          </a:p>
          <a:p>
            <a:r>
              <a:rPr lang="en-GB" b="1" dirty="0"/>
              <a:t>   “type” : </a:t>
            </a:r>
            <a:r>
              <a:rPr lang="en-GB" dirty="0"/>
              <a:t>“object”,</a:t>
            </a:r>
          </a:p>
          <a:p>
            <a:r>
              <a:rPr lang="en-GB" b="1" dirty="0"/>
              <a:t>   “properties” : </a:t>
            </a:r>
            <a:r>
              <a:rPr lang="en-GB" dirty="0"/>
              <a:t>{</a:t>
            </a:r>
          </a:p>
          <a:p>
            <a:r>
              <a:rPr lang="en-GB" dirty="0"/>
              <a:t>        “greeting” : { </a:t>
            </a:r>
          </a:p>
          <a:p>
            <a:r>
              <a:rPr lang="en-GB" dirty="0"/>
              <a:t>            </a:t>
            </a:r>
            <a:r>
              <a:rPr lang="en-GB" b="1" dirty="0"/>
              <a:t>“description”</a:t>
            </a:r>
            <a:r>
              <a:rPr lang="en-GB" dirty="0"/>
              <a:t> : “the salutation”</a:t>
            </a:r>
          </a:p>
          <a:p>
            <a:r>
              <a:rPr lang="en-GB" dirty="0"/>
              <a:t>            </a:t>
            </a:r>
            <a:r>
              <a:rPr lang="en-GB" b="1" dirty="0"/>
              <a:t>“type”</a:t>
            </a:r>
            <a:r>
              <a:rPr lang="en-GB" dirty="0"/>
              <a:t> : string </a:t>
            </a:r>
          </a:p>
          <a:p>
            <a:r>
              <a:rPr lang="en-GB" dirty="0"/>
              <a:t>          }</a:t>
            </a:r>
          </a:p>
          <a:p>
            <a:r>
              <a:rPr lang="en-GB" b="1" dirty="0"/>
              <a:t>  }</a:t>
            </a:r>
            <a:endParaRPr lang="en-US" b="1" dirty="0"/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41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177F-69E4-75AB-5D1F-C7554720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53FBB-B97A-170A-F090-AB5A86EE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39</a:t>
            </a:fld>
            <a:endParaRPr lang="en-US"/>
          </a:p>
        </p:txBody>
      </p:sp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30454BB9-FBCB-6FA1-2AE8-EE22709C0F2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Avro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9BE3-44B9-9FC6-F4FF-2DB8FCB301A7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20017-B9FE-6673-7453-16B9748A537F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C1A71-D6C8-8CB2-A98A-CB6F3ECE9312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FD469-DD22-ACBF-FDDA-BA86B06E1538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0C743-FF62-03B3-E931-3CCEFEBA2B46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DE841-855D-B584-A7AC-052A2BF4E80E}"/>
              </a:ext>
            </a:extLst>
          </p:cNvPr>
          <p:cNvSpPr txBox="1"/>
          <p:nvPr/>
        </p:nvSpPr>
        <p:spPr>
          <a:xfrm>
            <a:off x="2454843" y="1280819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221E-5BD3-B5DA-9AA5-EA107E8561CF}"/>
              </a:ext>
            </a:extLst>
          </p:cNvPr>
          <p:cNvSpPr txBox="1"/>
          <p:nvPr/>
        </p:nvSpPr>
        <p:spPr>
          <a:xfrm>
            <a:off x="390293" y="1269048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Complex Types: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F8832-4F69-1391-6190-5D47A2103769}"/>
              </a:ext>
            </a:extLst>
          </p:cNvPr>
          <p:cNvSpPr txBox="1"/>
          <p:nvPr/>
        </p:nvSpPr>
        <p:spPr>
          <a:xfrm>
            <a:off x="3822726" y="1294748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enums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43F79-D1BF-0B3A-8334-495D90B06321}"/>
              </a:ext>
            </a:extLst>
          </p:cNvPr>
          <p:cNvSpPr txBox="1"/>
          <p:nvPr/>
        </p:nvSpPr>
        <p:spPr>
          <a:xfrm>
            <a:off x="5123853" y="1291970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arrays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D0653-B304-E655-3055-60CC76EE3663}"/>
              </a:ext>
            </a:extLst>
          </p:cNvPr>
          <p:cNvSpPr txBox="1"/>
          <p:nvPr/>
        </p:nvSpPr>
        <p:spPr>
          <a:xfrm>
            <a:off x="6469434" y="1291350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B71CD-2E57-A75A-6C9B-5D3502343228}"/>
              </a:ext>
            </a:extLst>
          </p:cNvPr>
          <p:cNvSpPr txBox="1"/>
          <p:nvPr/>
        </p:nvSpPr>
        <p:spPr>
          <a:xfrm>
            <a:off x="7815015" y="1291350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unions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3A87C-9ACD-503D-33F3-AA36826A0B37}"/>
              </a:ext>
            </a:extLst>
          </p:cNvPr>
          <p:cNvSpPr txBox="1"/>
          <p:nvPr/>
        </p:nvSpPr>
        <p:spPr>
          <a:xfrm>
            <a:off x="9169232" y="1291350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ADA34-A4FB-ECB4-D18D-6496C477FB1C}"/>
              </a:ext>
            </a:extLst>
          </p:cNvPr>
          <p:cNvSpPr txBox="1"/>
          <p:nvPr/>
        </p:nvSpPr>
        <p:spPr>
          <a:xfrm>
            <a:off x="376966" y="2135126"/>
            <a:ext cx="9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Records: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F4DC1-7E74-D7CD-F6A5-FDD72110557A}"/>
              </a:ext>
            </a:extLst>
          </p:cNvPr>
          <p:cNvSpPr txBox="1"/>
          <p:nvPr/>
        </p:nvSpPr>
        <p:spPr>
          <a:xfrm>
            <a:off x="1748599" y="2135126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CA2E5-57F4-5F9D-81C4-99596106AB45}"/>
              </a:ext>
            </a:extLst>
          </p:cNvPr>
          <p:cNvSpPr txBox="1"/>
          <p:nvPr/>
        </p:nvSpPr>
        <p:spPr>
          <a:xfrm>
            <a:off x="1748599" y="2804767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namespace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48927-399D-CA88-6F68-524A1428A01C}"/>
              </a:ext>
            </a:extLst>
          </p:cNvPr>
          <p:cNvSpPr txBox="1"/>
          <p:nvPr/>
        </p:nvSpPr>
        <p:spPr>
          <a:xfrm>
            <a:off x="1748599" y="3429000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F4FD0F-92C1-FABC-9414-2AFCFE08E7E1}"/>
              </a:ext>
            </a:extLst>
          </p:cNvPr>
          <p:cNvSpPr txBox="1"/>
          <p:nvPr/>
        </p:nvSpPr>
        <p:spPr>
          <a:xfrm>
            <a:off x="1748599" y="4053233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alias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BFC201-2BA4-6371-CCB4-0FC1D8D75FBC}"/>
              </a:ext>
            </a:extLst>
          </p:cNvPr>
          <p:cNvSpPr txBox="1"/>
          <p:nvPr/>
        </p:nvSpPr>
        <p:spPr>
          <a:xfrm>
            <a:off x="1727084" y="4677466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fields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0570F5-3606-6C9F-8515-3866EF802AEF}"/>
              </a:ext>
            </a:extLst>
          </p:cNvPr>
          <p:cNvSpPr txBox="1"/>
          <p:nvPr/>
        </p:nvSpPr>
        <p:spPr>
          <a:xfrm>
            <a:off x="2151702" y="5252654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name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5CFB97-C1D6-A800-4DAA-CEB4EFD9F6D9}"/>
              </a:ext>
            </a:extLst>
          </p:cNvPr>
          <p:cNvSpPr txBox="1"/>
          <p:nvPr/>
        </p:nvSpPr>
        <p:spPr>
          <a:xfrm>
            <a:off x="3662892" y="5252654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doc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3F40A-75D8-4660-FD2D-95AB3FB75F86}"/>
              </a:ext>
            </a:extLst>
          </p:cNvPr>
          <p:cNvSpPr txBox="1"/>
          <p:nvPr/>
        </p:nvSpPr>
        <p:spPr>
          <a:xfrm>
            <a:off x="5174082" y="5257389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BD942A-5851-91EA-9E7B-4B94EFC86331}"/>
              </a:ext>
            </a:extLst>
          </p:cNvPr>
          <p:cNvSpPr txBox="1"/>
          <p:nvPr/>
        </p:nvSpPr>
        <p:spPr>
          <a:xfrm>
            <a:off x="6685272" y="5252654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1832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EBA-4455-0948-93CF-4FB32834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1E57-623B-DC4F-B614-17C72B96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Describing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AC896-585E-8A49-A991-F0CD4204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E3251-890F-4F4F-8F4A-40C1A868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0"/>
    </mc:Choice>
    <mc:Fallback xmlns="">
      <p:transition spd="slow" advTm="3048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E8240-DEC7-2B00-2203-988A753C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E72C9-0C8A-03CF-BEBB-9FABEC60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40</a:t>
            </a:fld>
            <a:endParaRPr lang="en-US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4294D74B-FDBC-9260-D2B0-6CB038431E0B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Avro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B7380-558F-B405-66BF-E496B7581E35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932F2-9566-8DE1-1882-E22C57D6B649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500F8-04F0-6278-D52D-8A9457AB8187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5305C-800E-4D8D-FEA1-0A31EF3EA8E7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26577-BC72-91E7-BD48-C6ADCA6EC67D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758DD-C20C-5A19-C8A6-6E010C4D0406}"/>
              </a:ext>
            </a:extLst>
          </p:cNvPr>
          <p:cNvSpPr txBox="1"/>
          <p:nvPr/>
        </p:nvSpPr>
        <p:spPr>
          <a:xfrm>
            <a:off x="2895600" y="2274838"/>
            <a:ext cx="6400800" cy="23083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{</a:t>
            </a:r>
          </a:p>
          <a:p>
            <a:r>
              <a:rPr lang="en-US" b="1" dirty="0"/>
              <a:t>   “type” : “</a:t>
            </a:r>
            <a:r>
              <a:rPr lang="en-GB" dirty="0"/>
              <a:t>record”,</a:t>
            </a:r>
          </a:p>
          <a:p>
            <a:r>
              <a:rPr lang="en-GB" b="1" dirty="0"/>
              <a:t>   “name” : “</a:t>
            </a:r>
            <a:r>
              <a:rPr lang="en-GB" dirty="0"/>
              <a:t>greeting,</a:t>
            </a:r>
            <a:r>
              <a:rPr lang="en-GB" b="1" dirty="0"/>
              <a:t>”</a:t>
            </a:r>
          </a:p>
          <a:p>
            <a:r>
              <a:rPr lang="en-GB" b="1" dirty="0"/>
              <a:t>   “title” : </a:t>
            </a:r>
            <a:r>
              <a:rPr lang="en-GB" dirty="0"/>
              <a:t>“greeting”,</a:t>
            </a:r>
          </a:p>
          <a:p>
            <a:r>
              <a:rPr lang="en-GB" b="1" dirty="0"/>
              <a:t>   “fields” : </a:t>
            </a:r>
            <a:r>
              <a:rPr lang="en-GB" dirty="0"/>
              <a:t>[</a:t>
            </a:r>
          </a:p>
          <a:p>
            <a:r>
              <a:rPr lang="en-GB" dirty="0"/>
              <a:t>       {“name” : “greeting”, “type” : “string”}</a:t>
            </a:r>
          </a:p>
          <a:p>
            <a:r>
              <a:rPr lang="en-GB" dirty="0"/>
              <a:t>   ]</a:t>
            </a:r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336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177F-69E4-75AB-5D1F-C7554720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53FBB-B97A-170A-F090-AB5A86EE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41</a:t>
            </a:fld>
            <a:endParaRPr lang="en-US"/>
          </a:p>
        </p:txBody>
      </p:sp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30454BB9-FBCB-6FA1-2AE8-EE22709C0F2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Avro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B4E41-83A5-C33F-EC92-46C1BD225011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43967-FA87-A4C7-BC14-54B491500350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D00E6-C802-AF71-4E23-71B166A9E1E5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B2CB-85EE-E103-FB88-3719D494AD41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8D9F2-E471-2DEF-B28C-7375DC6E2665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CC552-BF08-D507-1395-2977727E8FFE}"/>
              </a:ext>
            </a:extLst>
          </p:cNvPr>
          <p:cNvSpPr txBox="1"/>
          <p:nvPr/>
        </p:nvSpPr>
        <p:spPr>
          <a:xfrm>
            <a:off x="588839" y="1633321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Encodings: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0347A-2833-90F4-1AC0-269864ED8E6C}"/>
              </a:ext>
            </a:extLst>
          </p:cNvPr>
          <p:cNvSpPr txBox="1"/>
          <p:nvPr/>
        </p:nvSpPr>
        <p:spPr>
          <a:xfrm>
            <a:off x="1960472" y="1633321"/>
            <a:ext cx="113585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82826-DDDA-3DE7-943D-FA6ED6E3BC30}"/>
              </a:ext>
            </a:extLst>
          </p:cNvPr>
          <p:cNvSpPr txBox="1"/>
          <p:nvPr/>
        </p:nvSpPr>
        <p:spPr>
          <a:xfrm>
            <a:off x="1960472" y="2302962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72118-CC48-9B52-4DCB-FB9079B48817}"/>
              </a:ext>
            </a:extLst>
          </p:cNvPr>
          <p:cNvSpPr txBox="1"/>
          <p:nvPr/>
        </p:nvSpPr>
        <p:spPr>
          <a:xfrm>
            <a:off x="6096000" y="1622170"/>
            <a:ext cx="123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Languages: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5C63F-EF69-D4EE-6B5F-6CDB07228969}"/>
              </a:ext>
            </a:extLst>
          </p:cNvPr>
          <p:cNvSpPr txBox="1"/>
          <p:nvPr/>
        </p:nvSpPr>
        <p:spPr>
          <a:xfrm>
            <a:off x="7467632" y="1622170"/>
            <a:ext cx="1295683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6B07D-5329-92A2-F622-5AA3BD1B1444}"/>
              </a:ext>
            </a:extLst>
          </p:cNvPr>
          <p:cNvSpPr txBox="1"/>
          <p:nvPr/>
        </p:nvSpPr>
        <p:spPr>
          <a:xfrm>
            <a:off x="7467633" y="2178444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C++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E0D80-CB50-B137-9EBC-04B876D87F39}"/>
              </a:ext>
            </a:extLst>
          </p:cNvPr>
          <p:cNvSpPr txBox="1"/>
          <p:nvPr/>
        </p:nvSpPr>
        <p:spPr>
          <a:xfrm>
            <a:off x="7467633" y="2734718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3959C4-DD79-E3BA-A7CD-2FAB068F9BD7}"/>
              </a:ext>
            </a:extLst>
          </p:cNvPr>
          <p:cNvSpPr txBox="1"/>
          <p:nvPr/>
        </p:nvSpPr>
        <p:spPr>
          <a:xfrm>
            <a:off x="7467633" y="3261644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4173C-1A21-133A-9011-6A184F4910ED}"/>
              </a:ext>
            </a:extLst>
          </p:cNvPr>
          <p:cNvSpPr txBox="1"/>
          <p:nvPr/>
        </p:nvSpPr>
        <p:spPr>
          <a:xfrm>
            <a:off x="7467633" y="3788570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Perl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FEAF8-32F1-D44A-1117-3A3CF535C3AE}"/>
              </a:ext>
            </a:extLst>
          </p:cNvPr>
          <p:cNvSpPr txBox="1"/>
          <p:nvPr/>
        </p:nvSpPr>
        <p:spPr>
          <a:xfrm>
            <a:off x="7467633" y="4362542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B2525-2E87-C6FD-00A4-BD7F7A11B9C6}"/>
              </a:ext>
            </a:extLst>
          </p:cNvPr>
          <p:cNvSpPr txBox="1"/>
          <p:nvPr/>
        </p:nvSpPr>
        <p:spPr>
          <a:xfrm>
            <a:off x="7467633" y="4912771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Ruby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46D4B-FAAD-F213-88ED-C59965D7BA40}"/>
              </a:ext>
            </a:extLst>
          </p:cNvPr>
          <p:cNvSpPr txBox="1"/>
          <p:nvPr/>
        </p:nvSpPr>
        <p:spPr>
          <a:xfrm>
            <a:off x="7467633" y="5463000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24703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177F-69E4-75AB-5D1F-C7554720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53FBB-B97A-170A-F090-AB5A86EE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42</a:t>
            </a:fld>
            <a:endParaRPr lang="en-US"/>
          </a:p>
        </p:txBody>
      </p:sp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30454BB9-FBCB-6FA1-2AE8-EE22709C0F2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Protobuf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B4E41-83A5-C33F-EC92-46C1BD225011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43967-FA87-A4C7-BC14-54B491500350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D00E6-C802-AF71-4E23-71B166A9E1E5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B2CB-85EE-E103-FB88-3719D494AD41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8D9F2-E471-2DEF-B28C-7375DC6E2665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3D776-7255-B548-2E20-BE6894F28313}"/>
              </a:ext>
            </a:extLst>
          </p:cNvPr>
          <p:cNvSpPr txBox="1"/>
          <p:nvPr/>
        </p:nvSpPr>
        <p:spPr>
          <a:xfrm>
            <a:off x="2895600" y="2690336"/>
            <a:ext cx="6400800" cy="147732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effectLst/>
              </a:rPr>
              <a:t>syntax = "proto3"; </a:t>
            </a:r>
          </a:p>
          <a:p>
            <a:endParaRPr lang="en-GB" b="1" dirty="0"/>
          </a:p>
          <a:p>
            <a:r>
              <a:rPr lang="en-GB" b="1" dirty="0">
                <a:effectLst/>
              </a:rPr>
              <a:t>message</a:t>
            </a:r>
            <a:r>
              <a:rPr lang="en-GB" dirty="0">
                <a:effectLst/>
              </a:rPr>
              <a:t> Greeting </a:t>
            </a:r>
            <a:r>
              <a:rPr lang="en-GB" b="1" dirty="0">
                <a:effectLst/>
              </a:rPr>
              <a:t>{</a:t>
            </a:r>
            <a:r>
              <a:rPr lang="en-GB" dirty="0">
                <a:effectLst/>
              </a:rPr>
              <a:t> </a:t>
            </a:r>
          </a:p>
          <a:p>
            <a:r>
              <a:rPr lang="en-GB" b="1" dirty="0">
                <a:effectLst/>
              </a:rPr>
              <a:t>    string</a:t>
            </a:r>
            <a:r>
              <a:rPr lang="en-GB" dirty="0">
                <a:effectLst/>
              </a:rPr>
              <a:t> greeting </a:t>
            </a:r>
            <a:r>
              <a:rPr lang="en-GB" b="1" dirty="0">
                <a:effectLst/>
              </a:rPr>
              <a:t>=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1;</a:t>
            </a:r>
            <a:r>
              <a:rPr lang="en-GB" dirty="0">
                <a:effectLst/>
              </a:rPr>
              <a:t> </a:t>
            </a:r>
          </a:p>
          <a:p>
            <a:r>
              <a:rPr lang="en-GB" b="1" dirty="0">
                <a:effectLst/>
              </a:rPr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7797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177F-69E4-75AB-5D1F-C7554720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53FBB-B97A-170A-F090-AB5A86EE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43</a:t>
            </a:fld>
            <a:endParaRPr lang="en-US"/>
          </a:p>
        </p:txBody>
      </p:sp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30454BB9-FBCB-6FA1-2AE8-EE22709C0F2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Protobug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B4E41-83A5-C33F-EC92-46C1BD225011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43967-FA87-A4C7-BC14-54B491500350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D00E6-C802-AF71-4E23-71B166A9E1E5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B2CB-85EE-E103-FB88-3719D494AD41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8D9F2-E471-2DEF-B28C-7375DC6E2665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CC552-BF08-D507-1395-2977727E8FFE}"/>
              </a:ext>
            </a:extLst>
          </p:cNvPr>
          <p:cNvSpPr txBox="1"/>
          <p:nvPr/>
        </p:nvSpPr>
        <p:spPr>
          <a:xfrm>
            <a:off x="588839" y="133963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Encodings: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82826-DDDA-3DE7-943D-FA6ED6E3BC30}"/>
              </a:ext>
            </a:extLst>
          </p:cNvPr>
          <p:cNvSpPr txBox="1"/>
          <p:nvPr/>
        </p:nvSpPr>
        <p:spPr>
          <a:xfrm>
            <a:off x="1915421" y="1345450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72118-CC48-9B52-4DCB-FB9079B48817}"/>
              </a:ext>
            </a:extLst>
          </p:cNvPr>
          <p:cNvSpPr txBox="1"/>
          <p:nvPr/>
        </p:nvSpPr>
        <p:spPr>
          <a:xfrm>
            <a:off x="5934818" y="1345450"/>
            <a:ext cx="123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Languages: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5C63F-EF69-D4EE-6B5F-6CDB07228969}"/>
              </a:ext>
            </a:extLst>
          </p:cNvPr>
          <p:cNvSpPr txBox="1"/>
          <p:nvPr/>
        </p:nvSpPr>
        <p:spPr>
          <a:xfrm>
            <a:off x="7505558" y="2411007"/>
            <a:ext cx="1295683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6B07D-5329-92A2-F622-5AA3BD1B1444}"/>
              </a:ext>
            </a:extLst>
          </p:cNvPr>
          <p:cNvSpPr txBox="1"/>
          <p:nvPr/>
        </p:nvSpPr>
        <p:spPr>
          <a:xfrm>
            <a:off x="7505558" y="1338052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C++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E0D80-CB50-B137-9EBC-04B876D87F39}"/>
              </a:ext>
            </a:extLst>
          </p:cNvPr>
          <p:cNvSpPr txBox="1"/>
          <p:nvPr/>
        </p:nvSpPr>
        <p:spPr>
          <a:xfrm>
            <a:off x="7505558" y="1894326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3959C4-DD79-E3BA-A7CD-2FAB068F9BD7}"/>
              </a:ext>
            </a:extLst>
          </p:cNvPr>
          <p:cNvSpPr txBox="1"/>
          <p:nvPr/>
        </p:nvSpPr>
        <p:spPr>
          <a:xfrm>
            <a:off x="7505557" y="3954498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4173C-1A21-133A-9011-6A184F4910ED}"/>
              </a:ext>
            </a:extLst>
          </p:cNvPr>
          <p:cNvSpPr txBox="1"/>
          <p:nvPr/>
        </p:nvSpPr>
        <p:spPr>
          <a:xfrm>
            <a:off x="7505557" y="3457972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Kotlin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FEAF8-32F1-D44A-1117-3A3CF535C3AE}"/>
              </a:ext>
            </a:extLst>
          </p:cNvPr>
          <p:cNvSpPr txBox="1"/>
          <p:nvPr/>
        </p:nvSpPr>
        <p:spPr>
          <a:xfrm>
            <a:off x="7505558" y="4914063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B2525-2E87-C6FD-00A4-BD7F7A11B9C6}"/>
              </a:ext>
            </a:extLst>
          </p:cNvPr>
          <p:cNvSpPr txBox="1"/>
          <p:nvPr/>
        </p:nvSpPr>
        <p:spPr>
          <a:xfrm>
            <a:off x="7505558" y="5464292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Ruby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46D4B-FAAD-F213-88ED-C59965D7BA40}"/>
              </a:ext>
            </a:extLst>
          </p:cNvPr>
          <p:cNvSpPr txBox="1"/>
          <p:nvPr/>
        </p:nvSpPr>
        <p:spPr>
          <a:xfrm>
            <a:off x="7505558" y="6014521"/>
            <a:ext cx="1295684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Others…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70720-FC52-B515-B2B2-071CB79FC7DB}"/>
              </a:ext>
            </a:extLst>
          </p:cNvPr>
          <p:cNvSpPr txBox="1"/>
          <p:nvPr/>
        </p:nvSpPr>
        <p:spPr>
          <a:xfrm>
            <a:off x="7505558" y="2960216"/>
            <a:ext cx="1295683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A5298C-98EB-1DAF-289B-36517BF1B1C5}"/>
              </a:ext>
            </a:extLst>
          </p:cNvPr>
          <p:cNvSpPr txBox="1"/>
          <p:nvPr/>
        </p:nvSpPr>
        <p:spPr>
          <a:xfrm>
            <a:off x="7505557" y="4409677"/>
            <a:ext cx="1295683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Objective-C</a:t>
            </a:r>
          </a:p>
        </p:txBody>
      </p:sp>
    </p:spTree>
    <p:extLst>
      <p:ext uri="{BB962C8B-B14F-4D97-AF65-F5344CB8AC3E}">
        <p14:creationId xmlns:p14="http://schemas.microsoft.com/office/powerpoint/2010/main" val="1866584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A426D4-8BCB-6F4C-AC99-CAEF890D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1F493-97FD-394E-A735-69E59F6E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0A258-0513-3A48-A84E-5AED5AD7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4" y="968739"/>
            <a:ext cx="7992931" cy="4722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9B7B5-67BB-0B44-8207-2B5692240741}"/>
              </a:ext>
            </a:extLst>
          </p:cNvPr>
          <p:cNvSpPr/>
          <p:nvPr/>
        </p:nvSpPr>
        <p:spPr>
          <a:xfrm>
            <a:off x="4477870" y="5696322"/>
            <a:ext cx="7151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docs.confluent.io</a:t>
            </a:r>
            <a:r>
              <a:rPr lang="en-US" dirty="0"/>
              <a:t>/platform/current/schema-registry/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Google Shape;194;p29">
            <a:extLst>
              <a:ext uri="{FF2B5EF4-FFF2-40B4-BE49-F238E27FC236}">
                <a16:creationId xmlns:a16="http://schemas.microsoft.com/office/drawing/2014/main" id="{7392E0B8-1D3E-CE11-D1DF-54C364D2067F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Schema Registry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EDFED-8D30-1711-73D9-608F2B9DD6A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6FF58-0800-371C-D68B-F78BC4898345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927FE-5198-04FA-B6A7-6F6AF09FA2EE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58525-A848-AAA5-3D83-4F57DAE9828E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A57B3-1BC8-6247-4F5D-8E82727C0960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889043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9E8230-75C1-6849-8745-EE4B9716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9496-40CA-9141-A8E2-2F1EB470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5FC34-8218-3743-BC15-F88727243B18}"/>
              </a:ext>
            </a:extLst>
          </p:cNvPr>
          <p:cNvSpPr txBox="1"/>
          <p:nvPr/>
        </p:nvSpPr>
        <p:spPr>
          <a:xfrm>
            <a:off x="871369" y="3201411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Metadata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8D59D-AC95-CD4C-9ECE-E4F5079E20C2}"/>
              </a:ext>
            </a:extLst>
          </p:cNvPr>
          <p:cNvSpPr txBox="1"/>
          <p:nvPr/>
        </p:nvSpPr>
        <p:spPr>
          <a:xfrm>
            <a:off x="871369" y="370599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47BDE-F88E-2D41-A299-8B79C257F5B9}"/>
              </a:ext>
            </a:extLst>
          </p:cNvPr>
          <p:cNvSpPr txBox="1"/>
          <p:nvPr/>
        </p:nvSpPr>
        <p:spPr>
          <a:xfrm>
            <a:off x="871369" y="2669046"/>
            <a:ext cx="2427010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4FE86-0D96-524B-915C-D0B28C222396}"/>
              </a:ext>
            </a:extLst>
          </p:cNvPr>
          <p:cNvSpPr txBox="1"/>
          <p:nvPr/>
        </p:nvSpPr>
        <p:spPr>
          <a:xfrm>
            <a:off x="4283336" y="2149991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Required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F2F97-0E45-4C4D-9A13-FAECA54A6365}"/>
              </a:ext>
            </a:extLst>
          </p:cNvPr>
          <p:cNvSpPr txBox="1"/>
          <p:nvPr/>
        </p:nvSpPr>
        <p:spPr>
          <a:xfrm>
            <a:off x="4283336" y="3201411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Optional Attributes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5E4BA-8F72-5E47-9346-D7F1B2E908BC}"/>
              </a:ext>
            </a:extLst>
          </p:cNvPr>
          <p:cNvSpPr txBox="1"/>
          <p:nvPr/>
        </p:nvSpPr>
        <p:spPr>
          <a:xfrm>
            <a:off x="4406653" y="5602438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E3B3D-5E67-F145-9063-A5F2B22C11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298379" y="2334657"/>
            <a:ext cx="984957" cy="10514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A32D5F-4346-FF4E-9BBF-923B1AD6DA2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298379" y="3386077"/>
            <a:ext cx="984957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58029-C316-BA4A-B319-FEB84B53C6D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298379" y="3890665"/>
            <a:ext cx="1108274" cy="189643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9E2668-39EE-1347-B920-668C351F693A}"/>
              </a:ext>
            </a:extLst>
          </p:cNvPr>
          <p:cNvSpPr txBox="1"/>
          <p:nvPr/>
        </p:nvSpPr>
        <p:spPr>
          <a:xfrm>
            <a:off x="8028790" y="111801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Id </a:t>
            </a:r>
            <a:r>
              <a:rPr lang="en-US" dirty="0"/>
              <a:t>-  unique identifier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846EF-A73F-2644-8B8E-E2C659EE79E2}"/>
              </a:ext>
            </a:extLst>
          </p:cNvPr>
          <p:cNvSpPr txBox="1"/>
          <p:nvPr/>
        </p:nvSpPr>
        <p:spPr>
          <a:xfrm>
            <a:off x="8028790" y="1688326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source </a:t>
            </a:r>
            <a:r>
              <a:rPr lang="en-US" dirty="0"/>
              <a:t>-  production context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9488DFF-6E2A-AC41-9B9B-35420BC506D5}"/>
              </a:ext>
            </a:extLst>
          </p:cNvPr>
          <p:cNvSpPr/>
          <p:nvPr/>
        </p:nvSpPr>
        <p:spPr>
          <a:xfrm>
            <a:off x="11101892" y="1118014"/>
            <a:ext cx="251908" cy="103197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56BFF0-6F40-324D-9277-865544586607}"/>
              </a:ext>
            </a:extLst>
          </p:cNvPr>
          <p:cNvSpPr txBox="1"/>
          <p:nvPr/>
        </p:nvSpPr>
        <p:spPr>
          <a:xfrm>
            <a:off x="11396961" y="1466220"/>
            <a:ext cx="7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Unique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96482B-A8AF-AB42-B166-F164737E4545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710346" y="1302680"/>
            <a:ext cx="1318444" cy="10319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E486E-FAFE-4449-9262-E784BC1487EE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6710346" y="1872992"/>
            <a:ext cx="1318444" cy="46166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82334-134D-4745-8869-FB4A904994BD}"/>
              </a:ext>
            </a:extLst>
          </p:cNvPr>
          <p:cNvSpPr txBox="1"/>
          <p:nvPr/>
        </p:nvSpPr>
        <p:spPr>
          <a:xfrm>
            <a:off x="8028790" y="2350971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specversion</a:t>
            </a:r>
            <a:r>
              <a:rPr lang="en-US" b="1" dirty="0"/>
              <a:t> </a:t>
            </a:r>
            <a:r>
              <a:rPr lang="en-US" dirty="0"/>
              <a:t>-  CE version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ECB49-9DD5-934B-99A5-20925CF0007E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6710346" y="2334657"/>
            <a:ext cx="1318444" cy="20098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0E6425-1C84-9C45-BDFD-11843CE6D1F9}"/>
              </a:ext>
            </a:extLst>
          </p:cNvPr>
          <p:cNvSpPr txBox="1"/>
          <p:nvPr/>
        </p:nvSpPr>
        <p:spPr>
          <a:xfrm>
            <a:off x="8028790" y="2997302"/>
            <a:ext cx="2944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type </a:t>
            </a:r>
            <a:r>
              <a:rPr lang="en-US" dirty="0"/>
              <a:t>-  name + version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64AF26-1617-D24C-96C8-E0CB8392A387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6710346" y="2334657"/>
            <a:ext cx="1318444" cy="8473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54AA3B6-4357-0946-97EB-30D82282311C}"/>
              </a:ext>
            </a:extLst>
          </p:cNvPr>
          <p:cNvSpPr txBox="1"/>
          <p:nvPr/>
        </p:nvSpPr>
        <p:spPr>
          <a:xfrm>
            <a:off x="8028790" y="3799662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datacontenttype</a:t>
            </a:r>
            <a:r>
              <a:rPr lang="en-US" b="1" dirty="0"/>
              <a:t> </a:t>
            </a:r>
            <a:r>
              <a:rPr lang="en-US" dirty="0"/>
              <a:t>-  MIME type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6B5E6-D968-F647-9E4B-F26D2E1DBB7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10346" y="3366634"/>
            <a:ext cx="1318444" cy="6176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FFFE3FC-1804-B446-B91D-331B0B6266C8}"/>
              </a:ext>
            </a:extLst>
          </p:cNvPr>
          <p:cNvSpPr txBox="1"/>
          <p:nvPr/>
        </p:nvSpPr>
        <p:spPr>
          <a:xfrm>
            <a:off x="8047167" y="4445993"/>
            <a:ext cx="3850791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dataschema</a:t>
            </a:r>
            <a:r>
              <a:rPr lang="en-US" b="1" dirty="0"/>
              <a:t> </a:t>
            </a:r>
            <a:r>
              <a:rPr lang="en-US" dirty="0"/>
              <a:t>-  URI of payload schema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7E309E-5928-D248-90A9-8925A50F930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710346" y="3392359"/>
            <a:ext cx="1336821" cy="12383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DD7312E-22D9-6A44-B39F-E832C36A0F6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884262" y="3544759"/>
            <a:ext cx="1166044" cy="164402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F18A5A0-3B44-7840-A771-BE35D99CFBD0}"/>
              </a:ext>
            </a:extLst>
          </p:cNvPr>
          <p:cNvSpPr txBox="1"/>
          <p:nvPr/>
        </p:nvSpPr>
        <p:spPr>
          <a:xfrm>
            <a:off x="8050306" y="5004117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subject </a:t>
            </a:r>
            <a:r>
              <a:rPr lang="en-US" dirty="0"/>
              <a:t>– qualifies source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AC85DA-B40A-034F-90B3-C39D6B20B580}"/>
              </a:ext>
            </a:extLst>
          </p:cNvPr>
          <p:cNvSpPr txBox="1"/>
          <p:nvPr/>
        </p:nvSpPr>
        <p:spPr>
          <a:xfrm>
            <a:off x="8047168" y="5616902"/>
            <a:ext cx="3180678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time </a:t>
            </a:r>
            <a:r>
              <a:rPr lang="en-US" dirty="0"/>
              <a:t>– timestamp (Internet) 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E6C49F-0CBA-D64D-81B0-914A49F4F5B4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6710346" y="3386077"/>
            <a:ext cx="1336822" cy="241549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C5A8C2-F29E-A8BA-FB04-6511C5FA077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ED822-3696-40C5-983A-A4AB840F0527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D42A40-BD10-5FA8-B834-A641AD0DE489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CCB17-49FD-7171-6205-EF42C65211EF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ABD222-22A6-B06D-091F-2A9D452ACFF6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9" name="Google Shape;194;p29">
            <a:extLst>
              <a:ext uri="{FF2B5EF4-FFF2-40B4-BE49-F238E27FC236}">
                <a16:creationId xmlns:a16="http://schemas.microsoft.com/office/drawing/2014/main" id="{2AC082B3-DCFD-BCCA-F7E2-793E28452850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Cloud Events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036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21" grpId="0" animBg="1"/>
      <p:bldP spid="30" grpId="0" animBg="1"/>
      <p:bldP spid="34" grpId="0" animBg="1"/>
      <p:bldP spid="38" grpId="0" animBg="1"/>
      <p:bldP spid="41" grpId="0" animBg="1"/>
      <p:bldP spid="47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5396D-7A9A-C546-8E26-4A2C7081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7D069-5243-A346-A379-B6DB6423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F8A3B-0839-2B44-8DAC-D6AC5BE98E08}"/>
              </a:ext>
            </a:extLst>
          </p:cNvPr>
          <p:cNvSpPr txBox="1"/>
          <p:nvPr/>
        </p:nvSpPr>
        <p:spPr>
          <a:xfrm>
            <a:off x="5375237" y="3059668"/>
            <a:ext cx="1441525" cy="369332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CloudEvent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DB87C-3DAA-8B44-9BE2-759F20275DD7}"/>
              </a:ext>
            </a:extLst>
          </p:cNvPr>
          <p:cNvSpPr txBox="1"/>
          <p:nvPr/>
        </p:nvSpPr>
        <p:spPr>
          <a:xfrm>
            <a:off x="7316993" y="182638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DDC0B-F53A-AF4A-B039-50F7CC10A82A}"/>
              </a:ext>
            </a:extLst>
          </p:cNvPr>
          <p:cNvSpPr txBox="1"/>
          <p:nvPr/>
        </p:nvSpPr>
        <p:spPr>
          <a:xfrm>
            <a:off x="7316993" y="452334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Structured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C3DCB3-1B48-7E4E-A8D2-29D2FF21F762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6096000" y="2011055"/>
            <a:ext cx="1220993" cy="104861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95DA0-0E06-164C-8FBE-81A3056D9B0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096000" y="3429000"/>
            <a:ext cx="1220993" cy="127900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B7AB74-7219-8B44-A146-023668805401}"/>
              </a:ext>
            </a:extLst>
          </p:cNvPr>
          <p:cNvSpPr txBox="1"/>
          <p:nvPr/>
        </p:nvSpPr>
        <p:spPr>
          <a:xfrm>
            <a:off x="7422776" y="905620"/>
            <a:ext cx="217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Binding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6FB8C-D100-2440-B09A-4C0E059CE5F2}"/>
              </a:ext>
            </a:extLst>
          </p:cNvPr>
          <p:cNvSpPr txBox="1"/>
          <p:nvPr/>
        </p:nvSpPr>
        <p:spPr>
          <a:xfrm>
            <a:off x="7316993" y="2355925"/>
            <a:ext cx="47315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Uses the protocol’s native approach to metadata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140A10-327A-A349-8D90-6E0807E372EF}"/>
              </a:ext>
            </a:extLst>
          </p:cNvPr>
          <p:cNvSpPr txBox="1"/>
          <p:nvPr/>
        </p:nvSpPr>
        <p:spPr>
          <a:xfrm>
            <a:off x="7316993" y="5162847"/>
            <a:ext cx="47315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Adds headers to the payload (envelope)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24CD7-C3BF-784F-9CF7-02183293DC0A}"/>
              </a:ext>
            </a:extLst>
          </p:cNvPr>
          <p:cNvSpPr txBox="1"/>
          <p:nvPr/>
        </p:nvSpPr>
        <p:spPr>
          <a:xfrm>
            <a:off x="1465465" y="124417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amqp</a:t>
            </a:r>
            <a:r>
              <a:rPr lang="en-US" b="1" dirty="0"/>
              <a:t> 1-0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82E12-DBE1-DA46-B223-407FE3531660}"/>
              </a:ext>
            </a:extLst>
          </p:cNvPr>
          <p:cNvSpPr txBox="1"/>
          <p:nvPr/>
        </p:nvSpPr>
        <p:spPr>
          <a:xfrm>
            <a:off x="1465465" y="177632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avro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7BBB7-1B24-E441-818E-1353B59B4256}"/>
              </a:ext>
            </a:extLst>
          </p:cNvPr>
          <p:cNvSpPr txBox="1"/>
          <p:nvPr/>
        </p:nvSpPr>
        <p:spPr>
          <a:xfrm>
            <a:off x="1465465" y="234960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http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0CF5C-F26B-0542-950C-D2B0DB9B6860}"/>
              </a:ext>
            </a:extLst>
          </p:cNvPr>
          <p:cNvSpPr txBox="1"/>
          <p:nvPr/>
        </p:nvSpPr>
        <p:spPr>
          <a:xfrm>
            <a:off x="1465465" y="297463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http-webhooks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E84E4-3D07-244D-BCB4-FC500A98164E}"/>
              </a:ext>
            </a:extLst>
          </p:cNvPr>
          <p:cNvSpPr txBox="1"/>
          <p:nvPr/>
        </p:nvSpPr>
        <p:spPr>
          <a:xfrm>
            <a:off x="1465465" y="360176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kafka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B3CF2-0A9B-A342-9AEC-502B077D221C}"/>
              </a:ext>
            </a:extLst>
          </p:cNvPr>
          <p:cNvSpPr txBox="1"/>
          <p:nvPr/>
        </p:nvSpPr>
        <p:spPr>
          <a:xfrm>
            <a:off x="1465465" y="421130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mqtt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F4BE2-1FE9-3744-A1CB-1D425B081BA6}"/>
              </a:ext>
            </a:extLst>
          </p:cNvPr>
          <p:cNvSpPr txBox="1"/>
          <p:nvPr/>
        </p:nvSpPr>
        <p:spPr>
          <a:xfrm>
            <a:off x="1465465" y="4867319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nats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03579-6A5B-B940-A80F-E7DCE18703AC}"/>
              </a:ext>
            </a:extLst>
          </p:cNvPr>
          <p:cNvSpPr txBox="1"/>
          <p:nvPr/>
        </p:nvSpPr>
        <p:spPr>
          <a:xfrm>
            <a:off x="1465465" y="5429160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protobuf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8E24F-F3FA-CD48-84F1-4B661CE6CCE5}"/>
              </a:ext>
            </a:extLst>
          </p:cNvPr>
          <p:cNvSpPr txBox="1"/>
          <p:nvPr/>
        </p:nvSpPr>
        <p:spPr>
          <a:xfrm>
            <a:off x="1465465" y="6044683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websockets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127027-06CD-7341-9876-BCF89F43EDF4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 flipV="1">
            <a:off x="3892475" y="1428840"/>
            <a:ext cx="1482762" cy="181549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9494DD-99F2-FF4F-BABF-6A852FA871C8}"/>
              </a:ext>
            </a:extLst>
          </p:cNvPr>
          <p:cNvCxnSpPr>
            <a:cxnSpLocks/>
            <a:stCxn id="5" idx="1"/>
            <a:endCxn id="19" idx="3"/>
          </p:cNvCxnSpPr>
          <p:nvPr/>
        </p:nvCxnSpPr>
        <p:spPr>
          <a:xfrm flipH="1" flipV="1">
            <a:off x="3892475" y="1960989"/>
            <a:ext cx="1482762" cy="128334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448216-F1FF-AC40-A01F-1442C3191253}"/>
              </a:ext>
            </a:extLst>
          </p:cNvPr>
          <p:cNvCxnSpPr>
            <a:cxnSpLocks/>
            <a:stCxn id="5" idx="1"/>
            <a:endCxn id="20" idx="3"/>
          </p:cNvCxnSpPr>
          <p:nvPr/>
        </p:nvCxnSpPr>
        <p:spPr>
          <a:xfrm flipH="1" flipV="1">
            <a:off x="3892475" y="2534275"/>
            <a:ext cx="1482762" cy="71005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63D9C0-A762-D342-BB5E-6E6A5902B27F}"/>
              </a:ext>
            </a:extLst>
          </p:cNvPr>
          <p:cNvCxnSpPr>
            <a:cxnSpLocks/>
            <a:stCxn id="5" idx="1"/>
            <a:endCxn id="21" idx="3"/>
          </p:cNvCxnSpPr>
          <p:nvPr/>
        </p:nvCxnSpPr>
        <p:spPr>
          <a:xfrm flipH="1" flipV="1">
            <a:off x="3892475" y="3159296"/>
            <a:ext cx="1482762" cy="850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F7697A-2E95-064D-B1E3-60E36EF8D640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>
            <a:off x="3892475" y="3244334"/>
            <a:ext cx="1482762" cy="54209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ABF89F-E770-E343-92F3-199654680F45}"/>
              </a:ext>
            </a:extLst>
          </p:cNvPr>
          <p:cNvCxnSpPr>
            <a:cxnSpLocks/>
            <a:stCxn id="5" idx="1"/>
            <a:endCxn id="23" idx="3"/>
          </p:cNvCxnSpPr>
          <p:nvPr/>
        </p:nvCxnSpPr>
        <p:spPr>
          <a:xfrm flipH="1">
            <a:off x="3892475" y="3244334"/>
            <a:ext cx="1482762" cy="11516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FBF477-E33C-C848-80AE-9B7E42EDC2B9}"/>
              </a:ext>
            </a:extLst>
          </p:cNvPr>
          <p:cNvCxnSpPr>
            <a:cxnSpLocks/>
            <a:stCxn id="5" idx="1"/>
            <a:endCxn id="24" idx="3"/>
          </p:cNvCxnSpPr>
          <p:nvPr/>
        </p:nvCxnSpPr>
        <p:spPr>
          <a:xfrm flipH="1">
            <a:off x="3892475" y="3244334"/>
            <a:ext cx="1482762" cy="180765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559D11-7C5C-5846-9B27-CC27400C1099}"/>
              </a:ext>
            </a:extLst>
          </p:cNvPr>
          <p:cNvCxnSpPr>
            <a:cxnSpLocks/>
            <a:stCxn id="5" idx="1"/>
            <a:endCxn id="25" idx="3"/>
          </p:cNvCxnSpPr>
          <p:nvPr/>
        </p:nvCxnSpPr>
        <p:spPr>
          <a:xfrm flipH="1">
            <a:off x="3892475" y="3244334"/>
            <a:ext cx="1482762" cy="236949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C9CB4C-9EFE-044D-87D1-8B7A70802AEF}"/>
              </a:ext>
            </a:extLst>
          </p:cNvPr>
          <p:cNvCxnSpPr>
            <a:cxnSpLocks/>
            <a:stCxn id="5" idx="1"/>
            <a:endCxn id="26" idx="3"/>
          </p:cNvCxnSpPr>
          <p:nvPr/>
        </p:nvCxnSpPr>
        <p:spPr>
          <a:xfrm flipH="1">
            <a:off x="3892475" y="3244334"/>
            <a:ext cx="1482762" cy="298501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CBE7E5-B745-A545-6873-FA6BE92EECBC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25C8B-7819-0BC3-D8B7-D5C5751E651C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5259C-AF10-7500-74AB-221CB16E2111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364BA-C08D-7482-1DE8-10684FFAFC5B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674F3-B266-99ED-C0A5-994ADBB85CC0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28" name="Google Shape;194;p29">
            <a:extLst>
              <a:ext uri="{FF2B5EF4-FFF2-40B4-BE49-F238E27FC236}">
                <a16:creationId xmlns:a16="http://schemas.microsoft.com/office/drawing/2014/main" id="{ACEAE4E9-49B7-24B9-E4F7-EFE30442EA5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Protocol Binding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0581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18A9BC-974F-3746-837C-65C2D9550F68}"/>
              </a:ext>
            </a:extLst>
          </p:cNvPr>
          <p:cNvSpPr/>
          <p:nvPr/>
        </p:nvSpPr>
        <p:spPr>
          <a:xfrm>
            <a:off x="762268" y="1979897"/>
            <a:ext cx="4224169" cy="353943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------------------ Message ------------------- </a:t>
            </a:r>
          </a:p>
          <a:p>
            <a:r>
              <a:rPr lang="en-GB" sz="1600" dirty="0"/>
              <a:t>Topic Name: </a:t>
            </a:r>
            <a:r>
              <a:rPr lang="en-GB" sz="1600" dirty="0" err="1"/>
              <a:t>mytopic</a:t>
            </a:r>
            <a:endParaRPr lang="en-GB" sz="1600" dirty="0"/>
          </a:p>
          <a:p>
            <a:r>
              <a:rPr lang="en-GB" sz="1600" dirty="0"/>
              <a:t> ------------------- key ---------------------- </a:t>
            </a:r>
          </a:p>
          <a:p>
            <a:r>
              <a:rPr lang="en-GB" sz="1600" dirty="0"/>
              <a:t>Key: </a:t>
            </a:r>
            <a:r>
              <a:rPr lang="en-GB" sz="1600" dirty="0" err="1"/>
              <a:t>mykey</a:t>
            </a:r>
            <a:r>
              <a:rPr lang="en-GB" sz="1600" dirty="0"/>
              <a:t> </a:t>
            </a:r>
          </a:p>
          <a:p>
            <a:r>
              <a:rPr lang="en-GB" sz="1600" dirty="0"/>
              <a:t>------------------ headers ------------------- </a:t>
            </a:r>
            <a:r>
              <a:rPr lang="en-GB" sz="1600" dirty="0" err="1"/>
              <a:t>ce_specversion</a:t>
            </a:r>
            <a:r>
              <a:rPr lang="en-GB" sz="1600" dirty="0"/>
              <a:t>: "1.0" </a:t>
            </a:r>
          </a:p>
          <a:p>
            <a:r>
              <a:rPr lang="en-GB" sz="1600" dirty="0" err="1"/>
              <a:t>ce_type</a:t>
            </a:r>
            <a:r>
              <a:rPr lang="en-GB" sz="1600" dirty="0"/>
              <a:t>: "</a:t>
            </a:r>
            <a:r>
              <a:rPr lang="en-GB" sz="1600" dirty="0" err="1"/>
              <a:t>com.example.someevent</a:t>
            </a:r>
            <a:r>
              <a:rPr lang="en-GB" sz="1600" dirty="0"/>
              <a:t>" </a:t>
            </a:r>
          </a:p>
          <a:p>
            <a:r>
              <a:rPr lang="en-GB" sz="1600" dirty="0" err="1"/>
              <a:t>ce_source</a:t>
            </a:r>
            <a:r>
              <a:rPr lang="en-GB" sz="1600" dirty="0"/>
              <a:t>: "/</a:t>
            </a:r>
            <a:r>
              <a:rPr lang="en-GB" sz="1600" dirty="0" err="1"/>
              <a:t>mycontext</a:t>
            </a:r>
            <a:r>
              <a:rPr lang="en-GB" sz="1600" dirty="0"/>
              <a:t>/</a:t>
            </a:r>
            <a:r>
              <a:rPr lang="en-GB" sz="1600" dirty="0" err="1"/>
              <a:t>subcontext</a:t>
            </a:r>
            <a:r>
              <a:rPr lang="en-GB" sz="1600" dirty="0"/>
              <a:t>" </a:t>
            </a:r>
          </a:p>
          <a:p>
            <a:r>
              <a:rPr lang="en-GB" sz="1600" dirty="0" err="1"/>
              <a:t>ce_id</a:t>
            </a:r>
            <a:r>
              <a:rPr lang="en-GB" sz="1600" dirty="0"/>
              <a:t>: "1234-1234-1234" </a:t>
            </a:r>
          </a:p>
          <a:p>
            <a:r>
              <a:rPr lang="en-GB" sz="1600" dirty="0" err="1"/>
              <a:t>ce_time</a:t>
            </a:r>
            <a:r>
              <a:rPr lang="en-GB" sz="1600" dirty="0"/>
              <a:t>: "2018-04-05T03:56:24Z" </a:t>
            </a:r>
          </a:p>
          <a:p>
            <a:r>
              <a:rPr lang="en-GB" sz="1600" dirty="0"/>
              <a:t>content-type: application/</a:t>
            </a:r>
            <a:r>
              <a:rPr lang="en-GB" sz="1600" dirty="0" err="1"/>
              <a:t>avro</a:t>
            </a:r>
            <a:r>
              <a:rPr lang="en-GB" sz="1600" dirty="0"/>
              <a:t> </a:t>
            </a:r>
          </a:p>
          <a:p>
            <a:r>
              <a:rPr lang="en-GB" sz="1600" dirty="0"/>
              <a:t>------------------- value --------------------</a:t>
            </a:r>
          </a:p>
          <a:p>
            <a:r>
              <a:rPr lang="en-GB" sz="1600" dirty="0"/>
              <a:t> ... application data encoded in Avro ... </a:t>
            </a:r>
          </a:p>
          <a:p>
            <a:r>
              <a:rPr lang="en-GB" sz="1600" dirty="0"/>
              <a:t>-----------------------------------------------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51E90-A8FD-4445-8D2D-61606020BD4A}"/>
              </a:ext>
            </a:extLst>
          </p:cNvPr>
          <p:cNvSpPr txBox="1"/>
          <p:nvPr/>
        </p:nvSpPr>
        <p:spPr>
          <a:xfrm>
            <a:off x="1823583" y="120489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DD31C-2CE8-354B-8305-BCF5E3564DEA}"/>
              </a:ext>
            </a:extLst>
          </p:cNvPr>
          <p:cNvSpPr/>
          <p:nvPr/>
        </p:nvSpPr>
        <p:spPr>
          <a:xfrm>
            <a:off x="5722281" y="1837379"/>
            <a:ext cx="6303981" cy="47705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------------------ Message ------------------- </a:t>
            </a:r>
          </a:p>
          <a:p>
            <a:r>
              <a:rPr lang="en-GB" sz="1600" dirty="0"/>
              <a:t>Topic Name: </a:t>
            </a:r>
            <a:r>
              <a:rPr lang="en-GB" sz="1600" dirty="0" err="1"/>
              <a:t>mytopic</a:t>
            </a:r>
            <a:endParaRPr lang="en-GB" sz="1600" dirty="0"/>
          </a:p>
          <a:p>
            <a:r>
              <a:rPr lang="en-GB" sz="1600" dirty="0"/>
              <a:t> ------------------- key ---------------------- </a:t>
            </a:r>
          </a:p>
          <a:p>
            <a:r>
              <a:rPr lang="en-GB" sz="1600" dirty="0"/>
              <a:t>Key: </a:t>
            </a:r>
            <a:r>
              <a:rPr lang="en-GB" sz="1600" dirty="0" err="1"/>
              <a:t>mykey</a:t>
            </a:r>
            <a:r>
              <a:rPr lang="en-GB" sz="1600" dirty="0"/>
              <a:t> </a:t>
            </a:r>
          </a:p>
          <a:p>
            <a:r>
              <a:rPr lang="en-GB" sz="1600" dirty="0"/>
              <a:t>------------------ headers ------------------- </a:t>
            </a:r>
          </a:p>
          <a:p>
            <a:r>
              <a:rPr lang="en-GB" sz="1600" dirty="0"/>
              <a:t>content-type: application/</a:t>
            </a:r>
            <a:r>
              <a:rPr lang="en-GB" sz="1600" dirty="0" err="1"/>
              <a:t>cloudevents+json</a:t>
            </a:r>
            <a:r>
              <a:rPr lang="en-GB" sz="1600" dirty="0"/>
              <a:t>; charset=UTF-8</a:t>
            </a:r>
          </a:p>
          <a:p>
            <a:r>
              <a:rPr lang="en-GB" sz="1600" dirty="0"/>
              <a:t>------------------- value --------------------</a:t>
            </a:r>
          </a:p>
          <a:p>
            <a:r>
              <a:rPr lang="en-GB" sz="1600" dirty="0"/>
              <a:t> { </a:t>
            </a:r>
          </a:p>
          <a:p>
            <a:r>
              <a:rPr lang="en-GB" sz="1600" dirty="0"/>
              <a:t>	"</a:t>
            </a:r>
            <a:r>
              <a:rPr lang="en-GB" sz="1600" dirty="0" err="1"/>
              <a:t>specversion</a:t>
            </a:r>
            <a:r>
              <a:rPr lang="en-GB" sz="1600" dirty="0"/>
              <a:t>" : "1.0", </a:t>
            </a:r>
          </a:p>
          <a:p>
            <a:r>
              <a:rPr lang="en-GB" sz="1600" dirty="0"/>
              <a:t>	"type" : "</a:t>
            </a:r>
            <a:r>
              <a:rPr lang="en-GB" sz="1600" dirty="0" err="1"/>
              <a:t>com.example.someevent</a:t>
            </a:r>
            <a:r>
              <a:rPr lang="en-GB" sz="1600" dirty="0"/>
              <a:t>", </a:t>
            </a:r>
          </a:p>
          <a:p>
            <a:r>
              <a:rPr lang="en-GB" sz="1600" dirty="0"/>
              <a:t>	"source" : "/</a:t>
            </a:r>
            <a:r>
              <a:rPr lang="en-GB" sz="1600" dirty="0" err="1"/>
              <a:t>mycontext</a:t>
            </a:r>
            <a:r>
              <a:rPr lang="en-GB" sz="1600" dirty="0"/>
              <a:t>/</a:t>
            </a:r>
            <a:r>
              <a:rPr lang="en-GB" sz="1600" dirty="0" err="1"/>
              <a:t>subcontext</a:t>
            </a:r>
            <a:r>
              <a:rPr lang="en-GB" sz="1600" dirty="0"/>
              <a:t>", </a:t>
            </a:r>
          </a:p>
          <a:p>
            <a:r>
              <a:rPr lang="en-GB" sz="1600" dirty="0"/>
              <a:t>	"id" : "1234-1234-1234", </a:t>
            </a:r>
          </a:p>
          <a:p>
            <a:r>
              <a:rPr lang="en-GB" sz="1600" dirty="0"/>
              <a:t>	"time" : "2018-04-05T03:56:24Z", 	</a:t>
            </a:r>
          </a:p>
          <a:p>
            <a:r>
              <a:rPr lang="en-GB" sz="1600" dirty="0"/>
              <a:t>	"</a:t>
            </a:r>
            <a:r>
              <a:rPr lang="en-GB" sz="1600" dirty="0" err="1"/>
              <a:t>datacontenttype</a:t>
            </a:r>
            <a:r>
              <a:rPr lang="en-GB" sz="1600" dirty="0"/>
              <a:t>" : "application/json", </a:t>
            </a:r>
          </a:p>
          <a:p>
            <a:r>
              <a:rPr lang="en-GB" sz="1600" dirty="0"/>
              <a:t>	"data" : 	{ </a:t>
            </a:r>
          </a:p>
          <a:p>
            <a:r>
              <a:rPr lang="en-GB" sz="1600" dirty="0"/>
              <a:t>		... application data encoded in JSON ... </a:t>
            </a:r>
          </a:p>
          <a:p>
            <a:r>
              <a:rPr lang="en-GB" sz="1600" dirty="0"/>
              <a:t>	}</a:t>
            </a:r>
          </a:p>
          <a:p>
            <a:r>
              <a:rPr lang="en-GB" sz="1600" dirty="0"/>
              <a:t> }</a:t>
            </a:r>
          </a:p>
          <a:p>
            <a:r>
              <a:rPr lang="en-GB" sz="1600" dirty="0"/>
              <a:t>-----------------------------------------------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74B02-ABE3-2343-95AB-DB3D72A51BC1}"/>
              </a:ext>
            </a:extLst>
          </p:cNvPr>
          <p:cNvSpPr txBox="1"/>
          <p:nvPr/>
        </p:nvSpPr>
        <p:spPr>
          <a:xfrm>
            <a:off x="7560406" y="1204894"/>
            <a:ext cx="2427010" cy="369332"/>
          </a:xfrm>
          <a:prstGeom prst="rect">
            <a:avLst/>
          </a:prstGeom>
          <a:noFill/>
          <a:ln w="12700">
            <a:solidFill>
              <a:schemeClr val="dk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Structured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0810B-873A-63CF-4CD5-F67A0374EF62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E38F-FA3D-6196-59B1-D757CDE8E43F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E4C6D-7CB2-D9AD-1AE5-42B7E2EADFF5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A105F-B549-378B-8498-F112FF21DD1B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8FE2E-36E4-45B7-60A3-500F345CAADB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3" name="Google Shape;194;p29">
            <a:extLst>
              <a:ext uri="{FF2B5EF4-FFF2-40B4-BE49-F238E27FC236}">
                <a16:creationId xmlns:a16="http://schemas.microsoft.com/office/drawing/2014/main" id="{5A13010D-BDF8-39DB-77FF-3DDEA9AE1362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Protocol Binding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106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1DE3-FA85-BA40-B28F-2047D2FD062F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CABC-C419-344E-8EEB-9A61D4F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7093-E5C2-414D-817A-096F6ED6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C587-C851-F241-A6B0-6387D07C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53D8D-13B0-2A4D-9634-8F18C12E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B4D46-466A-594C-83A2-CDE82DF3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4" y="1081893"/>
            <a:ext cx="9705278" cy="5457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A41B4-1406-D2CB-9879-29A31E8D026C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3BEBC-CA87-99FE-6813-AE1F5D00ED32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945D-5E6A-DCE1-9BBA-058D68623309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B1B85-FE94-7C72-B6D9-6D583F5304D3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0F16C-6F48-5F6F-EED6-89AFA8F6C1F6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0" name="Google Shape;194;p29">
            <a:extLst>
              <a:ext uri="{FF2B5EF4-FFF2-40B4-BE49-F238E27FC236}">
                <a16:creationId xmlns:a16="http://schemas.microsoft.com/office/drawing/2014/main" id="{3D99F4F2-7008-77D5-A5D3-E5A96104AAAD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AsyncAPI</a:t>
            </a:r>
            <a:r>
              <a:rPr lang="en" sz="2400" dirty="0"/>
              <a:t> Studio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7697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82B09-5968-4847-902A-5818E839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5BB39-BDBA-A349-AC53-4CBFDE387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4F6A9-443A-0247-9AF1-0D815C35D75D}"/>
              </a:ext>
            </a:extLst>
          </p:cNvPr>
          <p:cNvSpPr txBox="1"/>
          <p:nvPr/>
        </p:nvSpPr>
        <p:spPr>
          <a:xfrm>
            <a:off x="11440886" y="304800"/>
            <a:ext cx="23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D1660-0133-B540-9674-D842A828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EC07-FF63-1B41-96A0-2A2A7F5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0"/>
    </mc:Choice>
    <mc:Fallback xmlns="">
      <p:transition spd="slow" advTm="2583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5A822-3F35-ED4C-9901-BE707ED9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F6B84B-4776-4F4B-92C2-C49CBC55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C7D16-B64A-0F45-9E0C-A740F812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9" y="1180241"/>
            <a:ext cx="8598442" cy="5358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6A3A9-A31B-5913-B27F-6779B77B9EE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1A59A-E570-68BA-D364-1EC2F9B2B202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42A42-AD23-B68B-C7BB-4CDBCC2333B4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74524-27E2-B61B-1350-CFD35A45E146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8F073-A9C1-5ED7-4A9E-D08E540F09A0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0" name="Google Shape;194;p29">
            <a:extLst>
              <a:ext uri="{FF2B5EF4-FFF2-40B4-BE49-F238E27FC236}">
                <a16:creationId xmlns:a16="http://schemas.microsoft.com/office/drawing/2014/main" id="{E5C2AC9E-7AE1-8FE4-AE64-204A476FDB08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VS Code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07747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A4E05-8A06-C049-861C-ACDEDA40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662"/>
            <a:ext cx="12192000" cy="3936675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AEF1A0F8-9915-2D42-997D-27323220739E}"/>
              </a:ext>
            </a:extLst>
          </p:cNvPr>
          <p:cNvSpPr/>
          <p:nvPr/>
        </p:nvSpPr>
        <p:spPr>
          <a:xfrm>
            <a:off x="2888166" y="4393580"/>
            <a:ext cx="3534936" cy="44604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E12C8-AF19-9D45-A7FE-FB53476D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2F94C-0258-6D4B-9471-9E1B0EA8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C82D7-AAA3-7B97-3A3C-32F8DDC214CC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55A55-4DAF-AE87-60C3-1F5093B60331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CC364-0260-0F31-5B76-26C4822D7203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9A610-F94B-ABFF-BB00-745FE9911ED1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7F209-A205-C60D-F71E-82907571F3F9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1" name="Google Shape;194;p29">
            <a:extLst>
              <a:ext uri="{FF2B5EF4-FFF2-40B4-BE49-F238E27FC236}">
                <a16:creationId xmlns:a16="http://schemas.microsoft.com/office/drawing/2014/main" id="{19E82869-9828-124F-C931-B3AA0C1D14D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Backstage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55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315F3B-BAD8-62ED-4625-441F577C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D4B82-2761-27A2-B9E0-5D9B555B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795D3-FC66-11EB-DAEA-7910E55C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2" y="1249682"/>
            <a:ext cx="7906800" cy="4358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7691CF-FC1F-3FCA-104A-577905E1010E}"/>
              </a:ext>
            </a:extLst>
          </p:cNvPr>
          <p:cNvSpPr/>
          <p:nvPr/>
        </p:nvSpPr>
        <p:spPr>
          <a:xfrm>
            <a:off x="6753271" y="5987018"/>
            <a:ext cx="437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/boyney123/</a:t>
            </a:r>
            <a:r>
              <a:rPr lang="en-US" dirty="0" err="1"/>
              <a:t>eventcatalog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67E8F-92D7-FAF0-80F6-59F8B69AEEBD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EB89E-7063-89F9-2763-304A00E9050F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BDFE9-DD6F-2319-1ED5-7C5C17BF204C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F5B5B-74B1-4E78-EB96-117F3BA19184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8F239-74AA-0DF2-82DB-656D6AC25B0E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2" name="Google Shape;194;p29">
            <a:extLst>
              <a:ext uri="{FF2B5EF4-FFF2-40B4-BE49-F238E27FC236}">
                <a16:creationId xmlns:a16="http://schemas.microsoft.com/office/drawing/2014/main" id="{9BAE3700-0E40-68E8-DA3B-0EE3EF7B07A6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Event Catalog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05276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444" y="1158661"/>
            <a:ext cx="914400" cy="914400"/>
          </a:xfrm>
          <a:prstGeom prst="rect">
            <a:avLst/>
          </a:prstGeom>
        </p:spPr>
      </p:pic>
      <p:pic>
        <p:nvPicPr>
          <p:cNvPr id="11" name="Graphic 10" descr="Contract RTL">
            <a:extLst>
              <a:ext uri="{FF2B5EF4-FFF2-40B4-BE49-F238E27FC236}">
                <a16:creationId xmlns:a16="http://schemas.microsoft.com/office/drawing/2014/main" id="{1B025082-AB6F-644C-9BCF-23EEBA39B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200" y="5180077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4022" y="2495167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1600" y="5180077"/>
            <a:ext cx="914400" cy="914400"/>
          </a:xfrm>
          <a:prstGeom prst="rect">
            <a:avLst/>
          </a:prstGeom>
        </p:spPr>
      </p:pic>
      <p:pic>
        <p:nvPicPr>
          <p:cNvPr id="15" name="Graphic 14" descr="Contract RTL">
            <a:extLst>
              <a:ext uri="{FF2B5EF4-FFF2-40B4-BE49-F238E27FC236}">
                <a16:creationId xmlns:a16="http://schemas.microsoft.com/office/drawing/2014/main" id="{D877C8F7-9C70-C24C-9303-02D41BDFD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6000" y="5136617"/>
            <a:ext cx="914400" cy="914400"/>
          </a:xfrm>
          <a:prstGeom prst="rect">
            <a:avLst/>
          </a:prstGeom>
        </p:spPr>
      </p:pic>
      <p:sp>
        <p:nvSpPr>
          <p:cNvPr id="16" name="Google Shape;207;p29">
            <a:extLst>
              <a:ext uri="{FF2B5EF4-FFF2-40B4-BE49-F238E27FC236}">
                <a16:creationId xmlns:a16="http://schemas.microsoft.com/office/drawing/2014/main" id="{A33719A4-039E-B145-82D5-B7C8EB05F4FC}"/>
              </a:ext>
            </a:extLst>
          </p:cNvPr>
          <p:cNvSpPr txBox="1"/>
          <p:nvPr/>
        </p:nvSpPr>
        <p:spPr>
          <a:xfrm>
            <a:off x="7656033" y="2636078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Parse it.</a:t>
            </a:r>
            <a:endParaRPr sz="1400" dirty="0"/>
          </a:p>
        </p:txBody>
      </p:sp>
      <p:sp>
        <p:nvSpPr>
          <p:cNvPr id="20" name="Google Shape;207;p29">
            <a:extLst>
              <a:ext uri="{FF2B5EF4-FFF2-40B4-BE49-F238E27FC236}">
                <a16:creationId xmlns:a16="http://schemas.microsoft.com/office/drawing/2014/main" id="{0515436F-40ED-E049-BA37-5D9BAE4300D8}"/>
              </a:ext>
            </a:extLst>
          </p:cNvPr>
          <p:cNvSpPr txBox="1"/>
          <p:nvPr/>
        </p:nvSpPr>
        <p:spPr>
          <a:xfrm>
            <a:off x="7656033" y="5290750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the template to spit out new files</a:t>
            </a:r>
            <a:endParaRPr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256644" y="2073061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7;p29">
            <a:extLst>
              <a:ext uri="{FF2B5EF4-FFF2-40B4-BE49-F238E27FC236}">
                <a16:creationId xmlns:a16="http://schemas.microsoft.com/office/drawing/2014/main" id="{E5626D13-C7E9-5543-B428-76FFC67DEE1A}"/>
              </a:ext>
            </a:extLst>
          </p:cNvPr>
          <p:cNvSpPr txBox="1"/>
          <p:nvPr/>
        </p:nvSpPr>
        <p:spPr>
          <a:xfrm>
            <a:off x="7656033" y="3720701"/>
            <a:ext cx="3608350" cy="6155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 the parsed specification  to provide inputs to a template (React or </a:t>
            </a:r>
            <a:r>
              <a:rPr lang="en" sz="1400" dirty="0" err="1"/>
              <a:t>Nunjucks</a:t>
            </a:r>
            <a:r>
              <a:rPr lang="en" sz="1400" dirty="0"/>
              <a:t>)</a:t>
            </a:r>
            <a:endParaRPr sz="1400" dirty="0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097882" y="3672367"/>
            <a:ext cx="604249" cy="6638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9870" y="3563472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3247" y="3563472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4DE7F-E970-C948-8AA5-7804E088BCD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577754" y="2836118"/>
            <a:ext cx="20782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1BCC11-CF26-ED45-96CB-E5F2A330856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906000" y="4028463"/>
            <a:ext cx="175003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B3989F-7578-1746-A66C-D262E7C9ECF1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06000" y="5490790"/>
            <a:ext cx="175003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7;p29">
            <a:extLst>
              <a:ext uri="{FF2B5EF4-FFF2-40B4-BE49-F238E27FC236}">
                <a16:creationId xmlns:a16="http://schemas.microsoft.com/office/drawing/2014/main" id="{859FBDAF-0E1C-934A-B545-34DF545B8DF2}"/>
              </a:ext>
            </a:extLst>
          </p:cNvPr>
          <p:cNvSpPr txBox="1"/>
          <p:nvPr/>
        </p:nvSpPr>
        <p:spPr>
          <a:xfrm>
            <a:off x="7656033" y="1327886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Take an </a:t>
            </a:r>
            <a:r>
              <a:rPr lang="en" sz="1400" dirty="0" err="1"/>
              <a:t>ascynapi</a:t>
            </a:r>
            <a:r>
              <a:rPr lang="en" sz="1400" dirty="0"/>
              <a:t> specification.</a:t>
            </a:r>
            <a:endParaRPr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8B8A80-3C9F-EC43-8AC7-926EA12BA4E9}"/>
              </a:ext>
            </a:extLst>
          </p:cNvPr>
          <p:cNvCxnSpPr>
            <a:cxnSpLocks/>
          </p:cNvCxnSpPr>
          <p:nvPr/>
        </p:nvCxnSpPr>
        <p:spPr>
          <a:xfrm flipH="1">
            <a:off x="5577753" y="1527925"/>
            <a:ext cx="20782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EFC931-C582-F94D-9370-9CE2FD2B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E5004-8DFC-3643-90B0-7FAE6011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E24C4-F255-1A98-5041-F0AEEEB24F31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5CC8B-182C-4D6A-F1F7-9A5021CE3856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8D3CF-B438-6F6D-60ED-6566DC0EB1BF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50FDE-D893-5084-F240-D4854AB9B8A0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ABD8D-F719-F370-5485-55E244E4A1C1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2" name="Google Shape;194;p29">
            <a:extLst>
              <a:ext uri="{FF2B5EF4-FFF2-40B4-BE49-F238E27FC236}">
                <a16:creationId xmlns:a16="http://schemas.microsoft.com/office/drawing/2014/main" id="{5F5C8F1D-FC70-A4B3-3D62-DE6D0EA9C365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Generators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854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  <p:bldP spid="25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82C152-6F25-A543-AD59-F85685DFE798}"/>
              </a:ext>
            </a:extLst>
          </p:cNvPr>
          <p:cNvSpPr/>
          <p:nvPr/>
        </p:nvSpPr>
        <p:spPr>
          <a:xfrm>
            <a:off x="1168459" y="2059237"/>
            <a:ext cx="10243930" cy="3323987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import { File, Text} from '@</a:t>
            </a:r>
            <a:r>
              <a:rPr lang="en-US" sz="1400" dirty="0" err="1"/>
              <a:t>asyncapi</a:t>
            </a:r>
            <a:r>
              <a:rPr lang="en-US" sz="1400" dirty="0"/>
              <a:t>/generator-react-</a:t>
            </a:r>
            <a:r>
              <a:rPr lang="en-US" sz="1400" dirty="0" err="1"/>
              <a:t>sdk</a:t>
            </a:r>
            <a:r>
              <a:rPr lang="en-US" sz="1400" dirty="0"/>
              <a:t>';</a:t>
            </a:r>
          </a:p>
          <a:p>
            <a:r>
              <a:rPr lang="en-US" sz="1400" dirty="0"/>
              <a:t>import { </a:t>
            </a:r>
            <a:r>
              <a:rPr lang="en-US" sz="1400" dirty="0" err="1"/>
              <a:t>KafkaConfiguration</a:t>
            </a:r>
            <a:r>
              <a:rPr lang="en-US" sz="1400" dirty="0"/>
              <a:t> } from '../components/</a:t>
            </a:r>
            <a:r>
              <a:rPr lang="en-US" sz="1400" dirty="0" err="1"/>
              <a:t>KafkaConfiguration</a:t>
            </a:r>
            <a:r>
              <a:rPr lang="en-US" sz="1400" dirty="0"/>
              <a:t>’;</a:t>
            </a:r>
          </a:p>
          <a:p>
            <a:endParaRPr lang="en-US" sz="1400" dirty="0"/>
          </a:p>
          <a:p>
            <a:r>
              <a:rPr lang="en-US" sz="1400" b="1" dirty="0"/>
              <a:t>export default function({ </a:t>
            </a:r>
            <a:r>
              <a:rPr lang="en-US" sz="1400" b="1" dirty="0" err="1"/>
              <a:t>asyncapi</a:t>
            </a:r>
            <a:r>
              <a:rPr lang="en-US" sz="1400" b="1" dirty="0"/>
              <a:t>, params, </a:t>
            </a:r>
            <a:r>
              <a:rPr lang="en-US" sz="1400" b="1" dirty="0" err="1"/>
              <a:t>originalAsyncAPI</a:t>
            </a:r>
            <a:r>
              <a:rPr lang="en-US" sz="1400" b="1" dirty="0"/>
              <a:t> })</a:t>
            </a:r>
            <a:r>
              <a:rPr lang="en-US" sz="1400" dirty="0"/>
              <a:t> {</a:t>
            </a:r>
          </a:p>
          <a:p>
            <a:r>
              <a:rPr lang="en-US" sz="1400" dirty="0"/>
              <a:t>  const files = [];</a:t>
            </a:r>
          </a:p>
          <a:p>
            <a:r>
              <a:rPr lang="en-US" sz="1400" dirty="0"/>
              <a:t>  const channels = </a:t>
            </a:r>
            <a:r>
              <a:rPr lang="en-US" sz="1400" dirty="0" err="1"/>
              <a:t>asyncapi.channels</a:t>
            </a:r>
            <a:r>
              <a:rPr lang="en-US" sz="1400" dirty="0"/>
              <a:t>();</a:t>
            </a:r>
          </a:p>
          <a:p>
            <a:endParaRPr lang="en-US" sz="1400" dirty="0"/>
          </a:p>
          <a:p>
            <a:r>
              <a:rPr lang="en-US" sz="1400" dirty="0"/>
              <a:t>  if(</a:t>
            </a:r>
            <a:r>
              <a:rPr lang="en-US" sz="1400" dirty="0" err="1"/>
              <a:t>Object.entries</a:t>
            </a:r>
            <a:r>
              <a:rPr lang="en-US" sz="1400" dirty="0"/>
              <a:t>(channels).some(([</a:t>
            </a:r>
            <a:r>
              <a:rPr lang="en-US" sz="1400" dirty="0" err="1"/>
              <a:t>channelName</a:t>
            </a:r>
            <a:r>
              <a:rPr lang="en-US" sz="1400" dirty="0"/>
              <a:t>, channel]) =&gt; </a:t>
            </a:r>
            <a:r>
              <a:rPr lang="en-US" sz="1400" dirty="0" err="1"/>
              <a:t>channel.hasPublish</a:t>
            </a:r>
            <a:r>
              <a:rPr lang="en-US" sz="1400" dirty="0"/>
              <a:t>() &amp;&amp; </a:t>
            </a:r>
            <a:r>
              <a:rPr lang="en-US" sz="1400" dirty="0" err="1"/>
              <a:t>channel.publish</a:t>
            </a:r>
            <a:r>
              <a:rPr lang="en-US" sz="1400" dirty="0"/>
              <a:t>().</a:t>
            </a:r>
            <a:r>
              <a:rPr lang="en-US" sz="1400" dirty="0" err="1"/>
              <a:t>hasBinding</a:t>
            </a:r>
            <a:r>
              <a:rPr lang="en-US" sz="1400" dirty="0"/>
              <a:t>(”</a:t>
            </a:r>
            <a:r>
              <a:rPr lang="en-US" sz="1400" dirty="0" err="1"/>
              <a:t>kafka</a:t>
            </a:r>
            <a:r>
              <a:rPr lang="en-US" sz="1400" dirty="0"/>
              <a:t>"))){</a:t>
            </a:r>
          </a:p>
          <a:p>
            <a:r>
              <a:rPr lang="en-US" sz="1400" dirty="0"/>
              <a:t>    const filename=”</a:t>
            </a:r>
            <a:r>
              <a:rPr lang="en-US" sz="1400" dirty="0" err="1"/>
              <a:t>kafka.yaml</a:t>
            </a:r>
            <a:r>
              <a:rPr lang="en-US" sz="1400" dirty="0"/>
              <a:t>";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files.push</a:t>
            </a:r>
            <a:r>
              <a:rPr lang="en-US" sz="1400" dirty="0"/>
              <a:t>(&lt;File name={filename}&gt;&lt;</a:t>
            </a:r>
            <a:r>
              <a:rPr lang="en-US" sz="1400" dirty="0" err="1"/>
              <a:t>KafkaConfiguration</a:t>
            </a:r>
            <a:r>
              <a:rPr lang="en-US" sz="1400" dirty="0"/>
              <a:t> channels={channels}/&gt;&lt;/File&gt;);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b="1" dirty="0"/>
              <a:t>return files</a:t>
            </a:r>
            <a:r>
              <a:rPr lang="en-US" sz="1400" dirty="0"/>
              <a:t>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sp>
        <p:nvSpPr>
          <p:cNvPr id="3" name="Google Shape;207;p29">
            <a:extLst>
              <a:ext uri="{FF2B5EF4-FFF2-40B4-BE49-F238E27FC236}">
                <a16:creationId xmlns:a16="http://schemas.microsoft.com/office/drawing/2014/main" id="{CE1F3791-B2BF-C343-A665-17B5BD85D424}"/>
              </a:ext>
            </a:extLst>
          </p:cNvPr>
          <p:cNvSpPr txBox="1"/>
          <p:nvPr/>
        </p:nvSpPr>
        <p:spPr>
          <a:xfrm>
            <a:off x="7804039" y="1026159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Using the react template approach, you are parsed an object representing the parsed </a:t>
            </a:r>
            <a:r>
              <a:rPr lang="en" sz="1400" dirty="0" err="1"/>
              <a:t>asyncapi</a:t>
            </a:r>
            <a:r>
              <a:rPr lang="en" sz="1400" dirty="0"/>
              <a:t> file.</a:t>
            </a:r>
            <a:endParaRPr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558057-9CFE-654B-A5D9-93641CB5FF2C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86773" y="1441642"/>
            <a:ext cx="2517266" cy="129375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07;p29">
            <a:extLst>
              <a:ext uri="{FF2B5EF4-FFF2-40B4-BE49-F238E27FC236}">
                <a16:creationId xmlns:a16="http://schemas.microsoft.com/office/drawing/2014/main" id="{9B364490-30AA-E148-BA50-BD87DD43CF7B}"/>
              </a:ext>
            </a:extLst>
          </p:cNvPr>
          <p:cNvSpPr txBox="1"/>
          <p:nvPr/>
        </p:nvSpPr>
        <p:spPr>
          <a:xfrm>
            <a:off x="7804039" y="5715650"/>
            <a:ext cx="3608350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write a custom transform to take that parsed specification and create new output from it.</a:t>
            </a:r>
            <a:endParaRPr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1332D5-071A-EF49-A1A7-83CD225C0EC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839629" y="4092498"/>
            <a:ext cx="4768585" cy="162315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7D607-F289-B540-93F3-527B6395C94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228184" y="3578410"/>
            <a:ext cx="4380030" cy="213724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7;p29">
            <a:extLst>
              <a:ext uri="{FF2B5EF4-FFF2-40B4-BE49-F238E27FC236}">
                <a16:creationId xmlns:a16="http://schemas.microsoft.com/office/drawing/2014/main" id="{2E138F3C-81FE-A14C-B7A0-820AC0C70452}"/>
              </a:ext>
            </a:extLst>
          </p:cNvPr>
          <p:cNvSpPr txBox="1"/>
          <p:nvPr/>
        </p:nvSpPr>
        <p:spPr>
          <a:xfrm>
            <a:off x="1803920" y="5761223"/>
            <a:ext cx="360835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You spit out the results as one or more files</a:t>
            </a:r>
            <a:endParaRPr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340480-1727-8E48-BC2E-B918FC86EF1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029522" y="4972631"/>
            <a:ext cx="1578573" cy="7885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680F77-E685-EC40-9CCE-47F20DDD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1E8DEC4-88E1-3D4A-9D0C-7EAE1BBA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4DAD2-3EAC-E908-2F7B-E1041C24BFF8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B287F-6C3B-A6B8-0DD6-635AA950F718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28C5C3-A379-C7A2-4A18-098CE5428181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D39487-A6DB-8AE0-67E5-476AC0CDA503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DBF1BE-3759-7FE8-9E56-D3CE578DC8CB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21" name="Google Shape;194;p29">
            <a:extLst>
              <a:ext uri="{FF2B5EF4-FFF2-40B4-BE49-F238E27FC236}">
                <a16:creationId xmlns:a16="http://schemas.microsoft.com/office/drawing/2014/main" id="{36E28CAC-0B07-0864-BCE2-F350DC4F6964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Generators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314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7087" y="935118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121315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3370" y="449750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6084287" y="1849518"/>
            <a:ext cx="11713" cy="27179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3130659"/>
            <a:ext cx="604249" cy="66385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9226" y="3021764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2603" y="302176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0BF8D-9122-A54C-A173-2503918270E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614057" y="4755380"/>
            <a:ext cx="1719943" cy="101404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6A22ED70-EFB4-424F-B00E-11C0DF5B68F7}"/>
              </a:ext>
            </a:extLst>
          </p:cNvPr>
          <p:cNvSpPr txBox="1"/>
          <p:nvPr/>
        </p:nvSpPr>
        <p:spPr>
          <a:xfrm>
            <a:off x="890704" y="4339897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can generate documentation, such as HTML, to create a catalogue of our services</a:t>
            </a:r>
            <a:endParaRPr sz="1400" dirty="0"/>
          </a:p>
        </p:txBody>
      </p:sp>
      <p:pic>
        <p:nvPicPr>
          <p:cNvPr id="4" name="Graphic 3" descr="Cloud Computing">
            <a:extLst>
              <a:ext uri="{FF2B5EF4-FFF2-40B4-BE49-F238E27FC236}">
                <a16:creationId xmlns:a16="http://schemas.microsoft.com/office/drawing/2014/main" id="{6DD25AF2-6AE3-FB44-BD32-58050093B5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3370" y="3138009"/>
            <a:ext cx="914400" cy="914400"/>
          </a:xfrm>
          <a:prstGeom prst="rect">
            <a:avLst/>
          </a:prstGeom>
        </p:spPr>
      </p:pic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70FACC0F-444E-1C4D-A0B8-D098D8CC2B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7087" y="5660202"/>
            <a:ext cx="914400" cy="914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6F9EDC-0975-2646-92D2-4361B83FDF4B}"/>
              </a:ext>
            </a:extLst>
          </p:cNvPr>
          <p:cNvCxnSpPr>
            <a:cxnSpLocks/>
          </p:cNvCxnSpPr>
          <p:nvPr/>
        </p:nvCxnSpPr>
        <p:spPr>
          <a:xfrm>
            <a:off x="6096000" y="2664886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5D5FA7-3D74-4C42-8A95-DD84019F663F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080570" y="3900244"/>
            <a:ext cx="3717" cy="59726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20A5D2-936D-0042-B075-4B3605334B37}"/>
              </a:ext>
            </a:extLst>
          </p:cNvPr>
          <p:cNvCxnSpPr>
            <a:cxnSpLocks/>
          </p:cNvCxnSpPr>
          <p:nvPr/>
        </p:nvCxnSpPr>
        <p:spPr>
          <a:xfrm>
            <a:off x="6084286" y="5326647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3256C6-12EA-EF47-AFF5-C52FD409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E345E96-FD52-CB4F-B078-2BB970B7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6F7EF-66C0-D2F0-21FC-83B8D0E2DCDB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B3C19-36D0-8617-58E7-61D955BD2FE7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AA756-9BED-C3D6-FC53-6F14E8E90F65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EB745-DBD4-62D7-8E2E-05FFB85EDEC1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797E9-36C8-E56C-07E6-3933823C1776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1" name="Google Shape;194;p29">
            <a:extLst>
              <a:ext uri="{FF2B5EF4-FFF2-40B4-BE49-F238E27FC236}">
                <a16:creationId xmlns:a16="http://schemas.microsoft.com/office/drawing/2014/main" id="{486CF706-03D8-C564-4BEB-E3D5F489D516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Document Generation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96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177" y="944589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177" y="2190980"/>
            <a:ext cx="914400" cy="914400"/>
          </a:xfrm>
          <a:prstGeom prst="rect">
            <a:avLst/>
          </a:prstGeom>
        </p:spPr>
      </p:pic>
      <p:pic>
        <p:nvPicPr>
          <p:cNvPr id="14" name="Graphic 13" descr="Contract RTL">
            <a:extLst>
              <a:ext uri="{FF2B5EF4-FFF2-40B4-BE49-F238E27FC236}">
                <a16:creationId xmlns:a16="http://schemas.microsoft.com/office/drawing/2014/main" id="{C4B05CE9-444C-3745-B618-1E476C7D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0467" y="3847352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</p:cNvCxnSpPr>
          <p:nvPr/>
        </p:nvCxnSpPr>
        <p:spPr>
          <a:xfrm>
            <a:off x="6130961" y="1785089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937238" y="3105380"/>
            <a:ext cx="536133" cy="57177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7545" y="2971800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8664" y="290924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0BF8D-9122-A54C-A173-2503918270E7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592285" y="4031382"/>
            <a:ext cx="2168182" cy="2731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6A22ED70-EFB4-424F-B00E-11C0DF5B68F7}"/>
              </a:ext>
            </a:extLst>
          </p:cNvPr>
          <p:cNvSpPr txBox="1"/>
          <p:nvPr/>
        </p:nvSpPr>
        <p:spPr>
          <a:xfrm>
            <a:off x="868932" y="3508177"/>
            <a:ext cx="2723353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bindings hold information that helps us provision infrastructure. We can extract that, perhaps as JSON</a:t>
            </a:r>
            <a:endParaRPr sz="14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51F3526-7858-1440-BE9B-C3192B6B1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845528"/>
            <a:ext cx="834571" cy="8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ssage Queue Icon">
            <a:extLst>
              <a:ext uri="{FF2B5EF4-FFF2-40B4-BE49-F238E27FC236}">
                <a16:creationId xmlns:a16="http://schemas.microsoft.com/office/drawing/2014/main" id="{BEF5E0DB-FF0B-054A-B06F-3B4BA742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72" y="5712273"/>
            <a:ext cx="709385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C9A86D4A-5327-4F4D-A7D4-55E4F6C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74" y="5680099"/>
            <a:ext cx="709385" cy="7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7;p29">
            <a:extLst>
              <a:ext uri="{FF2B5EF4-FFF2-40B4-BE49-F238E27FC236}">
                <a16:creationId xmlns:a16="http://schemas.microsoft.com/office/drawing/2014/main" id="{41FC4406-1F3B-8448-9545-3883BF48651A}"/>
              </a:ext>
            </a:extLst>
          </p:cNvPr>
          <p:cNvSpPr txBox="1"/>
          <p:nvPr/>
        </p:nvSpPr>
        <p:spPr>
          <a:xfrm>
            <a:off x="1028201" y="4845528"/>
            <a:ext cx="2723353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 part of our CI/CD pipeline we can ensure that the infrastructure over which messaging flows exists</a:t>
            </a:r>
            <a:endParaRPr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BDEBA1-816E-9A49-A727-1FCE80538268}"/>
              </a:ext>
            </a:extLst>
          </p:cNvPr>
          <p:cNvCxnSpPr>
            <a:cxnSpLocks/>
            <a:stCxn id="19" idx="3"/>
            <a:endCxn id="1026" idx="1"/>
          </p:cNvCxnSpPr>
          <p:nvPr/>
        </p:nvCxnSpPr>
        <p:spPr>
          <a:xfrm>
            <a:off x="3751554" y="5261011"/>
            <a:ext cx="1887246" cy="180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D461C31-2902-5E49-9223-8D3B04E4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5CB059-C0A3-0B49-9BC7-B1FD81F3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DBF30-FE98-5B28-B5CD-40C70545BC32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DCCF6-6CC4-54CC-A0C7-539B8D3CC89C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FC6D7-2431-12E9-D552-28CADF23D1C4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0CAF8-622B-3C89-D3AC-DC8C214C1476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6C14F-5B2F-2AF2-95D4-CB0DCA0DAD0B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2" name="Google Shape;194;p29">
            <a:extLst>
              <a:ext uri="{FF2B5EF4-FFF2-40B4-BE49-F238E27FC236}">
                <a16:creationId xmlns:a16="http://schemas.microsoft.com/office/drawing/2014/main" id="{0C83EF33-D422-3F4E-D32F-F4AB15A4318F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Generate Infrastructure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443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332893C-C1EC-CD45-B250-668094E9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4986" y="997953"/>
            <a:ext cx="914400" cy="914400"/>
          </a:xfrm>
          <a:prstGeom prst="rect">
            <a:avLst/>
          </a:prstGeom>
        </p:spPr>
      </p:pic>
      <p:pic>
        <p:nvPicPr>
          <p:cNvPr id="13" name="Graphic 12" descr="Shredder">
            <a:extLst>
              <a:ext uri="{FF2B5EF4-FFF2-40B4-BE49-F238E27FC236}">
                <a16:creationId xmlns:a16="http://schemas.microsoft.com/office/drawing/2014/main" id="{09F36683-33F5-D441-9F54-CC5BA04B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9564" y="2334459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FCF31-8CD2-E840-8681-2407CF17BA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62186" y="1912353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us 24">
            <a:extLst>
              <a:ext uri="{FF2B5EF4-FFF2-40B4-BE49-F238E27FC236}">
                <a16:creationId xmlns:a16="http://schemas.microsoft.com/office/drawing/2014/main" id="{9FB4C91F-70B5-534B-8EA7-949997820B56}"/>
              </a:ext>
            </a:extLst>
          </p:cNvPr>
          <p:cNvSpPr/>
          <p:nvPr/>
        </p:nvSpPr>
        <p:spPr>
          <a:xfrm>
            <a:off x="5803424" y="3605981"/>
            <a:ext cx="536133" cy="57177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uzzle">
            <a:extLst>
              <a:ext uri="{FF2B5EF4-FFF2-40B4-BE49-F238E27FC236}">
                <a16:creationId xmlns:a16="http://schemas.microsoft.com/office/drawing/2014/main" id="{9D2CD9E8-272E-B044-B92C-1A6742113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5412" y="3402764"/>
            <a:ext cx="914400" cy="914400"/>
          </a:xfrm>
          <a:prstGeom prst="rect">
            <a:avLst/>
          </a:prstGeom>
        </p:spPr>
      </p:pic>
      <p:pic>
        <p:nvPicPr>
          <p:cNvPr id="29" name="Graphic 28" descr="Puzzle pieces">
            <a:extLst>
              <a:ext uri="{FF2B5EF4-FFF2-40B4-BE49-F238E27FC236}">
                <a16:creationId xmlns:a16="http://schemas.microsoft.com/office/drawing/2014/main" id="{7E0133C0-2E60-414B-A2F2-5920F20EB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8789" y="3402764"/>
            <a:ext cx="914400" cy="91440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0682B0D-5C2F-C74B-9A88-15B6AC6B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14" y="5402851"/>
            <a:ext cx="914945" cy="8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vaScript Icon">
            <a:extLst>
              <a:ext uri="{FF2B5EF4-FFF2-40B4-BE49-F238E27FC236}">
                <a16:creationId xmlns:a16="http://schemas.microsoft.com/office/drawing/2014/main" id="{785337C6-1A0C-394E-BEF3-E5E5BC6F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18" y="5306530"/>
            <a:ext cx="914944" cy="91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E8A6715-90CF-1748-9F7C-3BC88A56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561" y="5287088"/>
            <a:ext cx="1153886" cy="11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D81308-9177-1448-A263-E6C6113D1746}"/>
              </a:ext>
            </a:extLst>
          </p:cNvPr>
          <p:cNvCxnSpPr>
            <a:cxnSpLocks/>
          </p:cNvCxnSpPr>
          <p:nvPr/>
        </p:nvCxnSpPr>
        <p:spPr>
          <a:xfrm flipH="1">
            <a:off x="5080443" y="4505440"/>
            <a:ext cx="991047" cy="62087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F4C92D-2512-B74E-987F-E8CC621B7673}"/>
              </a:ext>
            </a:extLst>
          </p:cNvPr>
          <p:cNvCxnSpPr>
            <a:cxnSpLocks/>
          </p:cNvCxnSpPr>
          <p:nvPr/>
        </p:nvCxnSpPr>
        <p:spPr>
          <a:xfrm>
            <a:off x="6071490" y="4489730"/>
            <a:ext cx="1" cy="47340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09769E-B28A-BC4B-A4DD-662C145325AB}"/>
              </a:ext>
            </a:extLst>
          </p:cNvPr>
          <p:cNvCxnSpPr>
            <a:cxnSpLocks/>
          </p:cNvCxnSpPr>
          <p:nvPr/>
        </p:nvCxnSpPr>
        <p:spPr>
          <a:xfrm>
            <a:off x="6071490" y="4505440"/>
            <a:ext cx="913953" cy="63790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FE39-B596-CA4F-83EE-10C4E9C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4DE6C-87E8-384E-BC91-BC4F6BC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41645-5E64-1676-46C4-4200E9B68A1F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D3E91-DDA5-2C8A-3D56-8CFF09A3C532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BD164-6FF8-10BB-407A-59F06831D23E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8D529-FA76-0503-E3D8-458114D18E9D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09721-5BFB-2E3D-0D9B-65EE41BEF42C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  <p:sp>
        <p:nvSpPr>
          <p:cNvPr id="11" name="Google Shape;194;p29">
            <a:extLst>
              <a:ext uri="{FF2B5EF4-FFF2-40B4-BE49-F238E27FC236}">
                <a16:creationId xmlns:a16="http://schemas.microsoft.com/office/drawing/2014/main" id="{91C83E9F-8A74-ADFA-55F4-A60F8FD6040F}"/>
              </a:ext>
            </a:extLst>
          </p:cNvPr>
          <p:cNvSpPr txBox="1"/>
          <p:nvPr/>
        </p:nvSpPr>
        <p:spPr>
          <a:xfrm>
            <a:off x="9894" y="0"/>
            <a:ext cx="12182106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Scaffolding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937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EBA-4455-0948-93CF-4FB32834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1E57-623B-DC4F-B614-17C72B96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Describing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AC896-585E-8A49-A991-F0CD4204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E3251-890F-4F4F-8F4A-40C1A868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0"/>
    </mc:Choice>
    <mc:Fallback xmlns="">
      <p:transition spd="slow" advTm="3048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71A-D8CD-3F43-8645-BB6DC353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73064-6871-6E4F-BA12-A7E8499E07A4}"/>
              </a:ext>
            </a:extLst>
          </p:cNvPr>
          <p:cNvSpPr txBox="1"/>
          <p:nvPr/>
        </p:nvSpPr>
        <p:spPr>
          <a:xfrm>
            <a:off x="11347450" y="304800"/>
            <a:ext cx="45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F10A-FDC7-8941-A6E5-4CDC1EBF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8D21-0886-C84E-A330-C20A3587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0" y="-1306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Synchronous Conversation</a:t>
            </a:r>
            <a:endParaRPr sz="2400"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34305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3059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3047777" y="1251053"/>
            <a:ext cx="2849902" cy="8309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a </a:t>
            </a:r>
            <a:r>
              <a:rPr lang="en" sz="1400" b="1" dirty="0"/>
              <a:t>synchronous conversation</a:t>
            </a:r>
            <a:r>
              <a:rPr lang="en" sz="1400" dirty="0"/>
              <a:t>, both parties must be present for communication to succeed.</a:t>
            </a:r>
            <a:endParaRPr sz="1400" dirty="0"/>
          </a:p>
        </p:txBody>
      </p:sp>
      <p:cxnSp>
        <p:nvCxnSpPr>
          <p:cNvPr id="22" name="Google Shape;131;p26">
            <a:extLst>
              <a:ext uri="{FF2B5EF4-FFF2-40B4-BE49-F238E27FC236}">
                <a16:creationId xmlns:a16="http://schemas.microsoft.com/office/drawing/2014/main" id="{487B4286-32AB-EA43-8215-1F2C0937335B}"/>
              </a:ext>
            </a:extLst>
          </p:cNvPr>
          <p:cNvCxnSpPr/>
          <p:nvPr/>
        </p:nvCxnSpPr>
        <p:spPr>
          <a:xfrm>
            <a:off x="5177736" y="3102174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137;p26">
            <a:extLst>
              <a:ext uri="{FF2B5EF4-FFF2-40B4-BE49-F238E27FC236}">
                <a16:creationId xmlns:a16="http://schemas.microsoft.com/office/drawing/2014/main" id="{EDA07450-FEAB-AE44-BFD2-5AEA97212D86}"/>
              </a:ext>
            </a:extLst>
          </p:cNvPr>
          <p:cNvCxnSpPr/>
          <p:nvPr/>
        </p:nvCxnSpPr>
        <p:spPr>
          <a:xfrm rot="10800000">
            <a:off x="5083864" y="4534893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136;p26">
            <a:extLst>
              <a:ext uri="{FF2B5EF4-FFF2-40B4-BE49-F238E27FC236}">
                <a16:creationId xmlns:a16="http://schemas.microsoft.com/office/drawing/2014/main" id="{BC7FB164-2FFF-174F-A96A-B784D745464D}"/>
              </a:ext>
            </a:extLst>
          </p:cNvPr>
          <p:cNvSpPr txBox="1"/>
          <p:nvPr/>
        </p:nvSpPr>
        <p:spPr>
          <a:xfrm>
            <a:off x="5966285" y="2703821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Request</a:t>
            </a:r>
            <a:endParaRPr sz="800" dirty="0"/>
          </a:p>
        </p:txBody>
      </p:sp>
      <p:sp>
        <p:nvSpPr>
          <p:cNvPr id="25" name="Google Shape;136;p26">
            <a:extLst>
              <a:ext uri="{FF2B5EF4-FFF2-40B4-BE49-F238E27FC236}">
                <a16:creationId xmlns:a16="http://schemas.microsoft.com/office/drawing/2014/main" id="{A4E2C578-4CEC-6C43-B1A0-F1C0E9B857EB}"/>
              </a:ext>
            </a:extLst>
          </p:cNvPr>
          <p:cNvSpPr txBox="1"/>
          <p:nvPr/>
        </p:nvSpPr>
        <p:spPr>
          <a:xfrm>
            <a:off x="5966285" y="4716109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Reply</a:t>
            </a:r>
            <a:endParaRPr sz="800" dirty="0"/>
          </a:p>
        </p:txBody>
      </p:sp>
      <p:cxnSp>
        <p:nvCxnSpPr>
          <p:cNvPr id="26" name="Google Shape;109;p25">
            <a:extLst>
              <a:ext uri="{FF2B5EF4-FFF2-40B4-BE49-F238E27FC236}">
                <a16:creationId xmlns:a16="http://schemas.microsoft.com/office/drawing/2014/main" id="{AFC46DBA-4CA3-ED46-8769-E6E5F60711E0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4304124" y="2082019"/>
            <a:ext cx="168604" cy="109171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Google Shape;109;p25">
            <a:extLst>
              <a:ext uri="{FF2B5EF4-FFF2-40B4-BE49-F238E27FC236}">
                <a16:creationId xmlns:a16="http://schemas.microsoft.com/office/drawing/2014/main" id="{59D3044C-0862-1B44-B3BB-1E4356EE02E2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4472728" y="2082019"/>
            <a:ext cx="3706796" cy="109171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0" name="Google Shape;107;p25">
            <a:extLst>
              <a:ext uri="{FF2B5EF4-FFF2-40B4-BE49-F238E27FC236}">
                <a16:creationId xmlns:a16="http://schemas.microsoft.com/office/drawing/2014/main" id="{F0F4D8AA-B35D-204D-A1FB-E7570C27E4E9}"/>
              </a:ext>
            </a:extLst>
          </p:cNvPr>
          <p:cNvSpPr txBox="1"/>
          <p:nvPr/>
        </p:nvSpPr>
        <p:spPr>
          <a:xfrm>
            <a:off x="7797229" y="1437981"/>
            <a:ext cx="191661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Example</a:t>
            </a:r>
            <a:r>
              <a:rPr lang="en" sz="1400" dirty="0"/>
              <a:t>: a phone call</a:t>
            </a:r>
            <a:endParaRPr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2EC522-58DE-3741-AEC6-BD0A2BF1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1056C-142F-054D-9DBE-980052B4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6</a:t>
            </a:fld>
            <a:endParaRPr lang="en-US"/>
          </a:p>
        </p:txBody>
      </p:sp>
      <p:sp>
        <p:nvSpPr>
          <p:cNvPr id="15" name="Google Shape;107;p25">
            <a:extLst>
              <a:ext uri="{FF2B5EF4-FFF2-40B4-BE49-F238E27FC236}">
                <a16:creationId xmlns:a16="http://schemas.microsoft.com/office/drawing/2014/main" id="{2FFD7914-33C2-3C4A-9602-6279BD4FC56F}"/>
              </a:ext>
            </a:extLst>
          </p:cNvPr>
          <p:cNvSpPr txBox="1"/>
          <p:nvPr/>
        </p:nvSpPr>
        <p:spPr>
          <a:xfrm>
            <a:off x="1513897" y="5023855"/>
            <a:ext cx="6283331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Many options for how describe these: </a:t>
            </a:r>
            <a:r>
              <a:rPr lang="en" sz="1400" i="1" dirty="0" err="1"/>
              <a:t>OpenAPI</a:t>
            </a:r>
            <a:r>
              <a:rPr lang="en" sz="1400" i="1" dirty="0"/>
              <a:t>, </a:t>
            </a:r>
            <a:r>
              <a:rPr lang="en" sz="1400" i="1" dirty="0" err="1"/>
              <a:t>GraphQL</a:t>
            </a:r>
            <a:r>
              <a:rPr lang="en" sz="1400" i="1" dirty="0"/>
              <a:t>, </a:t>
            </a:r>
            <a:r>
              <a:rPr lang="en" sz="1400" i="1" dirty="0" err="1"/>
              <a:t>gRPC</a:t>
            </a:r>
            <a:r>
              <a:rPr lang="en" sz="1400" i="1" dirty="0"/>
              <a:t>, Thrift, SOAP </a:t>
            </a:r>
            <a:r>
              <a:rPr lang="en" sz="1400" i="1" dirty="0" err="1"/>
              <a:t>etc</a:t>
            </a:r>
            <a:endParaRPr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65823-992C-F705-1890-0BD78FAC1614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1EAB0-737B-C2E8-5F33-7183F98A1E55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E989A-0299-CFFF-12EB-C99C7334DA97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253AD-2DDF-EFF0-E576-8EE09E08E495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F31AF-E8CB-B5F6-D5D1-04C0340D5075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5747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0" y="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Asynchronous Conversation</a:t>
            </a:r>
            <a:endParaRPr sz="2400"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2908571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957265" y="3095656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2372139" y="1251053"/>
            <a:ext cx="352554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an a</a:t>
            </a:r>
            <a:r>
              <a:rPr lang="en" sz="1400" b="1" dirty="0"/>
              <a:t>synchronous conversation</a:t>
            </a:r>
            <a:r>
              <a:rPr lang="en" sz="1400" dirty="0"/>
              <a:t>, the </a:t>
            </a:r>
            <a:r>
              <a:rPr lang="en" sz="1400" i="1" dirty="0"/>
              <a:t>receiver</a:t>
            </a:r>
            <a:r>
              <a:rPr lang="en" sz="1400" dirty="0"/>
              <a:t> does not need to be present at the time the </a:t>
            </a:r>
            <a:r>
              <a:rPr lang="en" sz="1400" i="1" dirty="0"/>
              <a:t>sender</a:t>
            </a:r>
            <a:r>
              <a:rPr lang="en" sz="1400" dirty="0"/>
              <a:t> communicates with them, using </a:t>
            </a:r>
            <a:r>
              <a:rPr lang="en" sz="1400" b="1" dirty="0"/>
              <a:t>store and forward</a:t>
            </a:r>
            <a:r>
              <a:rPr lang="en" sz="1400" dirty="0"/>
              <a:t> to pick up the message later.</a:t>
            </a:r>
            <a:endParaRPr sz="1400" dirty="0"/>
          </a:p>
        </p:txBody>
      </p:sp>
      <p:cxnSp>
        <p:nvCxnSpPr>
          <p:cNvPr id="22" name="Google Shape;131;p26">
            <a:extLst>
              <a:ext uri="{FF2B5EF4-FFF2-40B4-BE49-F238E27FC236}">
                <a16:creationId xmlns:a16="http://schemas.microsoft.com/office/drawing/2014/main" id="{487B4286-32AB-EA43-8215-1F2C0937335B}"/>
              </a:ext>
            </a:extLst>
          </p:cNvPr>
          <p:cNvCxnSpPr/>
          <p:nvPr/>
        </p:nvCxnSpPr>
        <p:spPr>
          <a:xfrm>
            <a:off x="5177736" y="3102174"/>
            <a:ext cx="2188200" cy="10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3" name="Google Shape;137;p26">
            <a:extLst>
              <a:ext uri="{FF2B5EF4-FFF2-40B4-BE49-F238E27FC236}">
                <a16:creationId xmlns:a16="http://schemas.microsoft.com/office/drawing/2014/main" id="{EDA07450-FEAB-AE44-BFD2-5AEA97212D86}"/>
              </a:ext>
            </a:extLst>
          </p:cNvPr>
          <p:cNvCxnSpPr/>
          <p:nvPr/>
        </p:nvCxnSpPr>
        <p:spPr>
          <a:xfrm rot="10800000">
            <a:off x="5083864" y="4534893"/>
            <a:ext cx="2327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" name="Google Shape;136;p26">
            <a:extLst>
              <a:ext uri="{FF2B5EF4-FFF2-40B4-BE49-F238E27FC236}">
                <a16:creationId xmlns:a16="http://schemas.microsoft.com/office/drawing/2014/main" id="{BC7FB164-2FFF-174F-A96A-B784D745464D}"/>
              </a:ext>
            </a:extLst>
          </p:cNvPr>
          <p:cNvSpPr txBox="1"/>
          <p:nvPr/>
        </p:nvSpPr>
        <p:spPr>
          <a:xfrm>
            <a:off x="5966285" y="2703821"/>
            <a:ext cx="56285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Request</a:t>
            </a:r>
            <a:endParaRPr sz="800" dirty="0"/>
          </a:p>
        </p:txBody>
      </p:sp>
      <p:sp>
        <p:nvSpPr>
          <p:cNvPr id="25" name="Google Shape;136;p26">
            <a:extLst>
              <a:ext uri="{FF2B5EF4-FFF2-40B4-BE49-F238E27FC236}">
                <a16:creationId xmlns:a16="http://schemas.microsoft.com/office/drawing/2014/main" id="{A4E2C578-4CEC-6C43-B1A0-F1C0E9B857EB}"/>
              </a:ext>
            </a:extLst>
          </p:cNvPr>
          <p:cNvSpPr txBox="1"/>
          <p:nvPr/>
        </p:nvSpPr>
        <p:spPr>
          <a:xfrm>
            <a:off x="5966285" y="4716109"/>
            <a:ext cx="64119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Response</a:t>
            </a:r>
            <a:endParaRPr sz="800" dirty="0"/>
          </a:p>
        </p:txBody>
      </p:sp>
      <p:cxnSp>
        <p:nvCxnSpPr>
          <p:cNvPr id="26" name="Google Shape;109;p25">
            <a:extLst>
              <a:ext uri="{FF2B5EF4-FFF2-40B4-BE49-F238E27FC236}">
                <a16:creationId xmlns:a16="http://schemas.microsoft.com/office/drawing/2014/main" id="{AFC46DBA-4CA3-ED46-8769-E6E5F60711E0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134909" y="2297463"/>
            <a:ext cx="553602" cy="197771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7" name="Google Shape;109;p25">
            <a:extLst>
              <a:ext uri="{FF2B5EF4-FFF2-40B4-BE49-F238E27FC236}">
                <a16:creationId xmlns:a16="http://schemas.microsoft.com/office/drawing/2014/main" id="{59D3044C-0862-1B44-B3BB-1E4356EE02E2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4134909" y="2297463"/>
            <a:ext cx="3587705" cy="53136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Graphic 2" descr="Mailbox">
            <a:extLst>
              <a:ext uri="{FF2B5EF4-FFF2-40B4-BE49-F238E27FC236}">
                <a16:creationId xmlns:a16="http://schemas.microsoft.com/office/drawing/2014/main" id="{BCE1ADBA-7D35-C34B-96FC-B1F237C83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529" y="2828831"/>
            <a:ext cx="600169" cy="600169"/>
          </a:xfrm>
          <a:prstGeom prst="rect">
            <a:avLst/>
          </a:prstGeom>
        </p:spPr>
      </p:pic>
      <p:pic>
        <p:nvPicPr>
          <p:cNvPr id="15" name="Graphic 14" descr="Mailbox">
            <a:extLst>
              <a:ext uri="{FF2B5EF4-FFF2-40B4-BE49-F238E27FC236}">
                <a16:creationId xmlns:a16="http://schemas.microsoft.com/office/drawing/2014/main" id="{F836BE0F-BC4D-8F43-877D-AE3AFF2E9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8426" y="4275177"/>
            <a:ext cx="600169" cy="600169"/>
          </a:xfrm>
          <a:prstGeom prst="rect">
            <a:avLst/>
          </a:prstGeom>
        </p:spPr>
      </p:pic>
      <p:sp>
        <p:nvSpPr>
          <p:cNvPr id="18" name="Google Shape;107;p25">
            <a:extLst>
              <a:ext uri="{FF2B5EF4-FFF2-40B4-BE49-F238E27FC236}">
                <a16:creationId xmlns:a16="http://schemas.microsoft.com/office/drawing/2014/main" id="{DD9E424F-C73B-9349-A57F-8065CC685420}"/>
              </a:ext>
            </a:extLst>
          </p:cNvPr>
          <p:cNvSpPr txBox="1"/>
          <p:nvPr/>
        </p:nvSpPr>
        <p:spPr>
          <a:xfrm>
            <a:off x="7797229" y="1437981"/>
            <a:ext cx="1747224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Example</a:t>
            </a:r>
            <a:r>
              <a:rPr lang="en" sz="1400" dirty="0"/>
              <a:t>: snail mail</a:t>
            </a:r>
            <a:endParaRPr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69D3D0-BBCB-DD43-B679-D2E05CFF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827DDF-79C3-6443-B123-54D97729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7</a:t>
            </a:fld>
            <a:endParaRPr lang="en-US"/>
          </a:p>
        </p:txBody>
      </p:sp>
      <p:sp>
        <p:nvSpPr>
          <p:cNvPr id="17" name="Google Shape;107;p25">
            <a:extLst>
              <a:ext uri="{FF2B5EF4-FFF2-40B4-BE49-F238E27FC236}">
                <a16:creationId xmlns:a16="http://schemas.microsoft.com/office/drawing/2014/main" id="{8EEA9899-886D-064D-A1CD-3852968AFA26}"/>
              </a:ext>
            </a:extLst>
          </p:cNvPr>
          <p:cNvSpPr txBox="1"/>
          <p:nvPr/>
        </p:nvSpPr>
        <p:spPr>
          <a:xfrm>
            <a:off x="1270044" y="5286094"/>
            <a:ext cx="6283331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How do we describe these?</a:t>
            </a:r>
            <a:endParaRPr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69A94-CCE6-B379-B91F-71117A45385E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E66F8-7ABF-FE9F-E892-B88B36EFCB8F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A26BA-5AE6-657E-918A-2B9D88C917AF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472098-DC55-8D9C-5CD6-552404C088D7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D0F7BF-5E8B-F4ED-48FA-31B43DFDC4C8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60063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7B9A9-DD8B-1B4D-AFA3-0008F2F274EF}"/>
              </a:ext>
            </a:extLst>
          </p:cNvPr>
          <p:cNvSpPr/>
          <p:nvPr/>
        </p:nvSpPr>
        <p:spPr>
          <a:xfrm>
            <a:off x="1951464" y="1776595"/>
            <a:ext cx="80846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Endpoints</a:t>
            </a:r>
            <a:r>
              <a:rPr lang="en-GB" sz="2400" dirty="0"/>
              <a:t> are </a:t>
            </a:r>
            <a:r>
              <a:rPr lang="en-GB" sz="2400" b="1" dirty="0"/>
              <a:t>places where messages are sent or received</a:t>
            </a:r>
            <a:r>
              <a:rPr lang="en-GB" sz="2400" dirty="0"/>
              <a:t> (or both), and they define all the information required for the message exchange. 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An </a:t>
            </a:r>
            <a:r>
              <a:rPr lang="en-GB" sz="2400" i="1" dirty="0"/>
              <a:t>endpoint</a:t>
            </a:r>
            <a:r>
              <a:rPr lang="en-GB" sz="2400" dirty="0"/>
              <a:t> describes in a standard-based way </a:t>
            </a:r>
            <a:r>
              <a:rPr lang="en-GB" sz="2400" b="1" dirty="0"/>
              <a:t>where messages should be sent, how they should be sent, and what the messages should look like</a:t>
            </a:r>
            <a:r>
              <a:rPr lang="en-GB" sz="240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E2D49-BD35-6B4A-AE72-7F47CB8E7C92}"/>
              </a:ext>
            </a:extLst>
          </p:cNvPr>
          <p:cNvSpPr/>
          <p:nvPr/>
        </p:nvSpPr>
        <p:spPr>
          <a:xfrm>
            <a:off x="4062760" y="5849035"/>
            <a:ext cx="7969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-us/dotnet/framework/</a:t>
            </a:r>
            <a:r>
              <a:rPr lang="en-US" dirty="0" err="1"/>
              <a:t>wcf</a:t>
            </a:r>
            <a:r>
              <a:rPr lang="en-US" dirty="0"/>
              <a:t>/fundamental-concepts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6D212-59DF-704F-9313-636FFB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F831-6443-6645-ADB2-E85B60F0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8</a:t>
            </a:fld>
            <a:endParaRPr lang="en-US"/>
          </a:p>
        </p:txBody>
      </p:sp>
      <p:sp>
        <p:nvSpPr>
          <p:cNvPr id="16" name="Google Shape;104;p25">
            <a:extLst>
              <a:ext uri="{FF2B5EF4-FFF2-40B4-BE49-F238E27FC236}">
                <a16:creationId xmlns:a16="http://schemas.microsoft.com/office/drawing/2014/main" id="{16D00317-1AFE-08E6-4720-4EBC5BDCAB3E}"/>
              </a:ext>
            </a:extLst>
          </p:cNvPr>
          <p:cNvSpPr txBox="1"/>
          <p:nvPr/>
        </p:nvSpPr>
        <p:spPr>
          <a:xfrm>
            <a:off x="0" y="-13060"/>
            <a:ext cx="12192000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ABC of Endpoints</a:t>
            </a:r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837D30-6083-DBF1-4531-9B3E4480128B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4BB7E-1F0D-E024-D2DE-24F20AF07B6E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A28B6F-9694-43A9-639D-5287677BC87B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16015-211B-2830-7B03-D3B7C2C763E8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F6D24E-25B1-976D-37E5-41B51C85D794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8423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25">
            <a:extLst>
              <a:ext uri="{FF2B5EF4-FFF2-40B4-BE49-F238E27FC236}">
                <a16:creationId xmlns:a16="http://schemas.microsoft.com/office/drawing/2014/main" id="{F08F0477-0F12-B544-9912-08AAC4265797}"/>
              </a:ext>
            </a:extLst>
          </p:cNvPr>
          <p:cNvSpPr txBox="1"/>
          <p:nvPr/>
        </p:nvSpPr>
        <p:spPr>
          <a:xfrm>
            <a:off x="0" y="12800"/>
            <a:ext cx="12191999" cy="5539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Bounded Context</a:t>
            </a:r>
            <a:endParaRPr sz="2400" dirty="0"/>
          </a:p>
        </p:txBody>
      </p:sp>
      <p:sp>
        <p:nvSpPr>
          <p:cNvPr id="5" name="Google Shape;105;p25">
            <a:extLst>
              <a:ext uri="{FF2B5EF4-FFF2-40B4-BE49-F238E27FC236}">
                <a16:creationId xmlns:a16="http://schemas.microsoft.com/office/drawing/2014/main" id="{0202B8B5-16A2-E14F-BC73-83B3F5AFDBE8}"/>
              </a:ext>
            </a:extLst>
          </p:cNvPr>
          <p:cNvSpPr/>
          <p:nvPr/>
        </p:nvSpPr>
        <p:spPr>
          <a:xfrm>
            <a:off x="34305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7092E56A-A0D0-8E4C-947D-449D0391A95D}"/>
              </a:ext>
            </a:extLst>
          </p:cNvPr>
          <p:cNvSpPr/>
          <p:nvPr/>
        </p:nvSpPr>
        <p:spPr>
          <a:xfrm>
            <a:off x="7305912" y="3102174"/>
            <a:ext cx="1747224" cy="1251504"/>
          </a:xfrm>
          <a:prstGeom prst="cloud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25">
            <a:extLst>
              <a:ext uri="{FF2B5EF4-FFF2-40B4-BE49-F238E27FC236}">
                <a16:creationId xmlns:a16="http://schemas.microsoft.com/office/drawing/2014/main" id="{5DFE1C4E-1C91-B24F-A63A-09A260CF3257}"/>
              </a:ext>
            </a:extLst>
          </p:cNvPr>
          <p:cNvSpPr txBox="1"/>
          <p:nvPr/>
        </p:nvSpPr>
        <p:spPr>
          <a:xfrm>
            <a:off x="736724" y="1243733"/>
            <a:ext cx="3079902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bounded context</a:t>
            </a:r>
            <a:r>
              <a:rPr lang="en" sz="1400" dirty="0"/>
              <a:t> is a model of our domain - there can be many models of the same domain (local viewpoints) - or of the subdomains of the domain -  and thus there can be many bounded contexts</a:t>
            </a:r>
            <a:endParaRPr sz="1400" dirty="0"/>
          </a:p>
        </p:txBody>
      </p:sp>
      <p:cxnSp>
        <p:nvCxnSpPr>
          <p:cNvPr id="9" name="Google Shape;109;p25">
            <a:extLst>
              <a:ext uri="{FF2B5EF4-FFF2-40B4-BE49-F238E27FC236}">
                <a16:creationId xmlns:a16="http://schemas.microsoft.com/office/drawing/2014/main" id="{C7E6C95E-9754-CE40-9C6C-9D26158C449B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>
            <a:off x="2276675" y="2721030"/>
            <a:ext cx="2027449" cy="45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0" name="Google Shape;110;p25">
            <a:extLst>
              <a:ext uri="{FF2B5EF4-FFF2-40B4-BE49-F238E27FC236}">
                <a16:creationId xmlns:a16="http://schemas.microsoft.com/office/drawing/2014/main" id="{F9E72A5F-BEE0-324E-9550-341C5360C735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>
            <a:off x="2276675" y="2721030"/>
            <a:ext cx="5902849" cy="45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" name="Google Shape;111;p25">
            <a:extLst>
              <a:ext uri="{FF2B5EF4-FFF2-40B4-BE49-F238E27FC236}">
                <a16:creationId xmlns:a16="http://schemas.microsoft.com/office/drawing/2014/main" id="{1CBC7CE8-72BB-0346-84AE-8C6727B573DE}"/>
              </a:ext>
            </a:extLst>
          </p:cNvPr>
          <p:cNvSpPr txBox="1"/>
          <p:nvPr/>
        </p:nvSpPr>
        <p:spPr>
          <a:xfrm>
            <a:off x="3957887" y="3472424"/>
            <a:ext cx="756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Restaurant</a:t>
            </a:r>
            <a:endParaRPr sz="800"/>
          </a:p>
        </p:txBody>
      </p:sp>
      <p:sp>
        <p:nvSpPr>
          <p:cNvPr id="12" name="Google Shape;112;p25">
            <a:extLst>
              <a:ext uri="{FF2B5EF4-FFF2-40B4-BE49-F238E27FC236}">
                <a16:creationId xmlns:a16="http://schemas.microsoft.com/office/drawing/2014/main" id="{5DA03C60-1ABB-F242-BD15-8DF12B198946}"/>
              </a:ext>
            </a:extLst>
          </p:cNvPr>
          <p:cNvSpPr txBox="1"/>
          <p:nvPr/>
        </p:nvSpPr>
        <p:spPr>
          <a:xfrm>
            <a:off x="7872912" y="3472424"/>
            <a:ext cx="720300" cy="30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Restaurant</a:t>
            </a:r>
            <a:endParaRPr sz="800" dirty="0"/>
          </a:p>
        </p:txBody>
      </p:sp>
      <p:sp>
        <p:nvSpPr>
          <p:cNvPr id="13" name="Google Shape;113;p25">
            <a:extLst>
              <a:ext uri="{FF2B5EF4-FFF2-40B4-BE49-F238E27FC236}">
                <a16:creationId xmlns:a16="http://schemas.microsoft.com/office/drawing/2014/main" id="{D17D2BE3-BEBF-7A45-912B-198C2C55B5AC}"/>
              </a:ext>
            </a:extLst>
          </p:cNvPr>
          <p:cNvSpPr txBox="1"/>
          <p:nvPr/>
        </p:nvSpPr>
        <p:spPr>
          <a:xfrm>
            <a:off x="5540533" y="4844064"/>
            <a:ext cx="3232321" cy="147729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Within a </a:t>
            </a:r>
            <a:r>
              <a:rPr lang="en" sz="1400" b="1" dirty="0"/>
              <a:t>bounded context</a:t>
            </a:r>
            <a:r>
              <a:rPr lang="en" sz="1400" dirty="0"/>
              <a:t> we may have </a:t>
            </a:r>
            <a:r>
              <a:rPr lang="en" sz="1400" b="1" dirty="0"/>
              <a:t>differing</a:t>
            </a:r>
            <a:r>
              <a:rPr lang="en" sz="1400" dirty="0"/>
              <a:t> representations of a domain concept - for example a </a:t>
            </a:r>
            <a:r>
              <a:rPr lang="en" sz="1400" i="1" dirty="0"/>
              <a:t>restaurant</a:t>
            </a:r>
            <a:r>
              <a:rPr lang="en" sz="1400" dirty="0"/>
              <a:t> -  because we do not need the same information to perform our function, or due to history.</a:t>
            </a:r>
            <a:endParaRPr sz="1400" dirty="0"/>
          </a:p>
        </p:txBody>
      </p:sp>
      <p:cxnSp>
        <p:nvCxnSpPr>
          <p:cNvPr id="14" name="Google Shape;114;p25">
            <a:extLst>
              <a:ext uri="{FF2B5EF4-FFF2-40B4-BE49-F238E27FC236}">
                <a16:creationId xmlns:a16="http://schemas.microsoft.com/office/drawing/2014/main" id="{9BB85E97-3C14-7449-AC45-1E9F0C39313E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H="1" flipV="1">
            <a:off x="4336037" y="3780224"/>
            <a:ext cx="2820657" cy="106384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5" name="Google Shape;115;p25">
            <a:extLst>
              <a:ext uri="{FF2B5EF4-FFF2-40B4-BE49-F238E27FC236}">
                <a16:creationId xmlns:a16="http://schemas.microsoft.com/office/drawing/2014/main" id="{9F993F42-E38C-E144-8342-B6562CBBDD40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7156694" y="3780224"/>
            <a:ext cx="1076368" cy="106384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6" name="Google Shape;116;p25">
            <a:extLst>
              <a:ext uri="{FF2B5EF4-FFF2-40B4-BE49-F238E27FC236}">
                <a16:creationId xmlns:a16="http://schemas.microsoft.com/office/drawing/2014/main" id="{9400ABA0-2F82-7D41-A4A3-AC9CF5965B54}"/>
              </a:ext>
            </a:extLst>
          </p:cNvPr>
          <p:cNvSpPr txBox="1"/>
          <p:nvPr/>
        </p:nvSpPr>
        <p:spPr>
          <a:xfrm>
            <a:off x="7232786" y="1397620"/>
            <a:ext cx="2799109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</a:t>
            </a:r>
            <a:r>
              <a:rPr lang="en" sz="1400" b="1" dirty="0"/>
              <a:t>bounded context</a:t>
            </a:r>
            <a:r>
              <a:rPr lang="en" sz="1400" dirty="0"/>
              <a:t> finds expression as </a:t>
            </a:r>
            <a:r>
              <a:rPr lang="en" sz="1400" i="1" dirty="0"/>
              <a:t>code</a:t>
            </a:r>
            <a:r>
              <a:rPr lang="en" sz="1400" dirty="0"/>
              <a:t>, </a:t>
            </a:r>
            <a:r>
              <a:rPr lang="en" sz="1400" i="1" dirty="0"/>
              <a:t>schemas</a:t>
            </a:r>
            <a:r>
              <a:rPr lang="en" sz="1400" dirty="0"/>
              <a:t>, etc. used by a team (or teams). A microservice is </a:t>
            </a:r>
            <a:r>
              <a:rPr lang="en" sz="1400" i="1" dirty="0"/>
              <a:t>implicitly</a:t>
            </a:r>
            <a:r>
              <a:rPr lang="en" sz="1400" dirty="0"/>
              <a:t> a bounded context</a:t>
            </a:r>
            <a:endParaRPr sz="1400" dirty="0"/>
          </a:p>
        </p:txBody>
      </p:sp>
      <p:sp>
        <p:nvSpPr>
          <p:cNvPr id="17" name="Google Shape;117;p25">
            <a:extLst>
              <a:ext uri="{FF2B5EF4-FFF2-40B4-BE49-F238E27FC236}">
                <a16:creationId xmlns:a16="http://schemas.microsoft.com/office/drawing/2014/main" id="{0CAEBC46-FD42-4940-8189-C8B342A8CFF5}"/>
              </a:ext>
            </a:extLst>
          </p:cNvPr>
          <p:cNvSpPr txBox="1"/>
          <p:nvPr/>
        </p:nvSpPr>
        <p:spPr>
          <a:xfrm>
            <a:off x="1584775" y="4757612"/>
            <a:ext cx="2470200" cy="4000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 name a bounded context.</a:t>
            </a:r>
            <a:endParaRPr sz="1400" dirty="0"/>
          </a:p>
        </p:txBody>
      </p:sp>
      <p:sp>
        <p:nvSpPr>
          <p:cNvPr id="18" name="Google Shape;118;p25">
            <a:extLst>
              <a:ext uri="{FF2B5EF4-FFF2-40B4-BE49-F238E27FC236}">
                <a16:creationId xmlns:a16="http://schemas.microsoft.com/office/drawing/2014/main" id="{D03132F1-27F3-204C-A0E2-2B05F4E583A0}"/>
              </a:ext>
            </a:extLst>
          </p:cNvPr>
          <p:cNvSpPr txBox="1"/>
          <p:nvPr/>
        </p:nvSpPr>
        <p:spPr>
          <a:xfrm>
            <a:off x="3430512" y="3896149"/>
            <a:ext cx="10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Availability</a:t>
            </a:r>
            <a:endParaRPr sz="1200" u="sng"/>
          </a:p>
        </p:txBody>
      </p:sp>
      <p:sp>
        <p:nvSpPr>
          <p:cNvPr id="19" name="Google Shape;119;p25">
            <a:extLst>
              <a:ext uri="{FF2B5EF4-FFF2-40B4-BE49-F238E27FC236}">
                <a16:creationId xmlns:a16="http://schemas.microsoft.com/office/drawing/2014/main" id="{9FEFF38C-AD8E-7C43-AC09-EC262C3D1ADA}"/>
              </a:ext>
            </a:extLst>
          </p:cNvPr>
          <p:cNvSpPr txBox="1"/>
          <p:nvPr/>
        </p:nvSpPr>
        <p:spPr>
          <a:xfrm>
            <a:off x="8179437" y="3896149"/>
            <a:ext cx="119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Restaurant Management</a:t>
            </a:r>
            <a:endParaRPr sz="1200" u="sng"/>
          </a:p>
        </p:txBody>
      </p:sp>
      <p:cxnSp>
        <p:nvCxnSpPr>
          <p:cNvPr id="20" name="Google Shape;120;p25">
            <a:extLst>
              <a:ext uri="{FF2B5EF4-FFF2-40B4-BE49-F238E27FC236}">
                <a16:creationId xmlns:a16="http://schemas.microsoft.com/office/drawing/2014/main" id="{1982DC6A-BD1E-8B4E-9289-A2DC7584CF38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V="1">
            <a:off x="2819875" y="4450249"/>
            <a:ext cx="1125437" cy="30736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1" name="Google Shape;121;p25">
            <a:extLst>
              <a:ext uri="{FF2B5EF4-FFF2-40B4-BE49-F238E27FC236}">
                <a16:creationId xmlns:a16="http://schemas.microsoft.com/office/drawing/2014/main" id="{069C5C0A-C77E-C144-955E-46C5E0939C26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flipV="1">
            <a:off x="2819875" y="4173199"/>
            <a:ext cx="5359562" cy="58441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EB063A-D100-1D41-9F06-49A04BE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Ian Cooper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18F6D-E67D-5048-A878-1A3DD9CE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D256-7CB4-8D4B-B359-120D79D46DFF}" type="slidenum">
              <a:rPr lang="en-US" smtClean="0"/>
              <a:t>9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003401-FE20-3A81-D055-6757B0248B50}"/>
              </a:ext>
            </a:extLst>
          </p:cNvPr>
          <p:cNvSpPr txBox="1"/>
          <p:nvPr/>
        </p:nvSpPr>
        <p:spPr>
          <a:xfrm>
            <a:off x="0" y="542191"/>
            <a:ext cx="22206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Endpoints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EDA46-EF8B-5E5A-717A-C626EA85768D}"/>
              </a:ext>
            </a:extLst>
          </p:cNvPr>
          <p:cNvSpPr txBox="1"/>
          <p:nvPr/>
        </p:nvSpPr>
        <p:spPr>
          <a:xfrm>
            <a:off x="2220685" y="538021"/>
            <a:ext cx="2429525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5AEF2E-5157-5941-37E2-B69CE9A78358}"/>
              </a:ext>
            </a:extLst>
          </p:cNvPr>
          <p:cNvSpPr txBox="1"/>
          <p:nvPr/>
        </p:nvSpPr>
        <p:spPr>
          <a:xfrm>
            <a:off x="4655562" y="532739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Describing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FA6FE-A716-4E34-3AF1-993C6513A89F}"/>
              </a:ext>
            </a:extLst>
          </p:cNvPr>
          <p:cNvSpPr txBox="1"/>
          <p:nvPr/>
        </p:nvSpPr>
        <p:spPr>
          <a:xfrm>
            <a:off x="7171276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Contracts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89E1BE-0767-DF11-942A-0D6E867C4D26}"/>
              </a:ext>
            </a:extLst>
          </p:cNvPr>
          <p:cNvSpPr txBox="1"/>
          <p:nvPr/>
        </p:nvSpPr>
        <p:spPr>
          <a:xfrm>
            <a:off x="9681638" y="538021"/>
            <a:ext cx="2510362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7232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8"/>
    </mc:Choice>
    <mc:Fallback xmlns="">
      <p:transition spd="slow" advTm="4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6" grpId="0" animBg="1"/>
      <p:bldP spid="17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11781</TotalTime>
  <Words>3090</Words>
  <Application>Microsoft Macintosh PowerPoint</Application>
  <PresentationFormat>Widescreen</PresentationFormat>
  <Paragraphs>861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Fira Code VF</vt:lpstr>
      <vt:lpstr>Office Theme</vt:lpstr>
      <vt:lpstr>Managing Asynchronous APIs</vt:lpstr>
      <vt:lpstr>Who are you?</vt:lpstr>
      <vt:lpstr>PowerPoint Presentation</vt:lpstr>
      <vt:lpstr>Agenda</vt:lpstr>
      <vt:lpstr>Endpoints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Describing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Asynchronous APIs</dc:title>
  <dc:creator>Ian Cooper</dc:creator>
  <cp:lastModifiedBy>Ian Cooper</cp:lastModifiedBy>
  <cp:revision>218</cp:revision>
  <dcterms:created xsi:type="dcterms:W3CDTF">2021-11-07T09:00:33Z</dcterms:created>
  <dcterms:modified xsi:type="dcterms:W3CDTF">2023-06-22T20:54:29Z</dcterms:modified>
</cp:coreProperties>
</file>